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936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786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16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770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87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0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836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631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3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619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94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BB95-301D-4C09-BEA5-5148AC7B36C5}" type="datetimeFigureOut">
              <a:rPr lang="fr-BE" smtClean="0"/>
              <a:t>17/03/2016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FD78-D785-410D-A870-85FFE74E935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537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risques psychosociaux (RPS)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4929198"/>
            <a:ext cx="6400800" cy="709602"/>
          </a:xfrm>
        </p:spPr>
        <p:txBody>
          <a:bodyPr>
            <a:normAutofit/>
          </a:bodyPr>
          <a:lstStyle/>
          <a:p>
            <a:pPr algn="r"/>
            <a:r>
              <a:rPr lang="fr-FR" dirty="0" smtClean="0"/>
              <a:t>Janvier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947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868346"/>
          </a:xfrm>
        </p:spPr>
        <p:txBody>
          <a:bodyPr/>
          <a:lstStyle/>
          <a:p>
            <a:r>
              <a:rPr lang="fr-FR" sz="3200" dirty="0"/>
              <a:t>La réparation des dommages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285860"/>
            <a:ext cx="77724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Quelle indemnisation pour les pathologies psychiques et/ou physiques générées par les RPS ?</a:t>
            </a:r>
          </a:p>
          <a:p>
            <a:pPr>
              <a:buNone/>
            </a:pPr>
            <a:r>
              <a:rPr lang="fr-FR" dirty="0" smtClean="0"/>
              <a:t>Deux voies possibles :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 smtClean="0"/>
              <a:t>L’indemnisation forfaitaire du régime des risques professionnels (accident du travail ou maladie professionnelle) </a:t>
            </a:r>
          </a:p>
          <a:p>
            <a:pPr marL="788670" lvl="1" indent="-514350"/>
            <a:r>
              <a:rPr lang="fr-FR" dirty="0" smtClean="0"/>
              <a:t>Les conditions d’octroi et de réparation doivent être remplies (et elles ne se recoupent pas → « angle mort » : certains dommages ne seront pas réparés) </a:t>
            </a:r>
          </a:p>
          <a:p>
            <a:pPr marL="788670" lvl="1" indent="-514350"/>
            <a:r>
              <a:rPr lang="fr-FR" dirty="0" smtClean="0"/>
              <a:t>Réparation non intégrale (forfait)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 smtClean="0"/>
              <a:t>La réparation fondée sur la responsabilité civile de l’employeur </a:t>
            </a:r>
          </a:p>
          <a:p>
            <a:pPr marL="788670" lvl="1" indent="-514350"/>
            <a:r>
              <a:rPr lang="fr-FR" dirty="0" smtClean="0"/>
              <a:t>Preuve d’une faute (de l’employeur ou d’un préposé) et de l’existence d’un dommage en lien causal avec la faute</a:t>
            </a:r>
          </a:p>
          <a:p>
            <a:pPr marL="788670" lvl="1" indent="-514350"/>
            <a:r>
              <a:rPr lang="fr-FR" dirty="0" smtClean="0"/>
              <a:t>L’ étendue du dommage doit être prouvée et est appréciée souverainement par le juge (pas de forfait, hormis H/V)</a:t>
            </a:r>
          </a:p>
          <a:p>
            <a:pPr marL="571500" indent="-571500">
              <a:buNone/>
            </a:pPr>
            <a:r>
              <a:rPr lang="fr-FR" dirty="0" smtClean="0"/>
              <a:t>Cumul interdit : immunité de responsabilité bénéficiant à l’employeur, ses mandataires et préposés si AT/MP </a:t>
            </a:r>
            <a:r>
              <a:rPr lang="fr-FR" sz="2300" dirty="0"/>
              <a:t>(voir ci-après)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2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La rupture du contrat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Licenciement ? Droit de l’employeur et non obligation (→ pas de droit au licenciement pour le travailleur). Alternatives (juridiques):</a:t>
            </a:r>
          </a:p>
          <a:p>
            <a:pPr lvl="1"/>
            <a:r>
              <a:rPr lang="fr-FR" dirty="0" smtClean="0"/>
              <a:t>Démission : pas d’indemnité et sanction chômage</a:t>
            </a:r>
          </a:p>
          <a:p>
            <a:pPr lvl="1"/>
            <a:r>
              <a:rPr lang="fr-FR" dirty="0" smtClean="0"/>
              <a:t>Force majeure (inaptitude définitive au travail convenu) : pas d’indemnité mais pas de sanction chômage</a:t>
            </a:r>
          </a:p>
          <a:p>
            <a:pPr lvl="1"/>
            <a:r>
              <a:rPr lang="fr-FR" dirty="0" smtClean="0"/>
              <a:t>Résolution judiciaire : indemnité (déterminée par juge) si manquement grave de l’employeur mais suppose une procédure judiciaire non accélérée (maintien de la relation de travail dans l’intervalle) </a:t>
            </a:r>
          </a:p>
          <a:p>
            <a:pPr lvl="1"/>
            <a:r>
              <a:rPr lang="fr-FR" dirty="0" smtClean="0"/>
              <a:t>Motif grave dans le chef de l’employeur (mais formalisme + concept restrictif)</a:t>
            </a:r>
          </a:p>
          <a:p>
            <a:pPr lvl="1"/>
            <a:r>
              <a:rPr lang="fr-FR" dirty="0" smtClean="0"/>
              <a:t>« Acte équipollent à rupture » ? Suppose de prouver et le manquement aux obligations et l’intention certaine de rompre le contrat de travail (peu praticable)</a:t>
            </a:r>
          </a:p>
          <a:p>
            <a:pPr lvl="1">
              <a:buNone/>
            </a:pPr>
            <a:r>
              <a:rPr lang="fr-FR" dirty="0" smtClean="0"/>
              <a:t>= Solutions bancales</a:t>
            </a:r>
          </a:p>
          <a:p>
            <a:pPr lvl="1">
              <a:buNone/>
            </a:pPr>
            <a:r>
              <a:rPr lang="fr-FR" i="1" dirty="0" err="1" smtClean="0"/>
              <a:t>Compa</a:t>
            </a:r>
            <a:r>
              <a:rPr lang="fr-FR" dirty="0" smtClean="0"/>
              <a:t> droit français : « prise d’acte » (« requalification » en licenciement sans cause réelle et sérieuse »)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8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25470"/>
          </a:xfrm>
        </p:spPr>
        <p:txBody>
          <a:bodyPr>
            <a:noAutofit/>
          </a:bodyPr>
          <a:lstStyle/>
          <a:p>
            <a:r>
              <a:rPr lang="fr-FR" sz="2400" dirty="0"/>
              <a:t>Le rôle de l’avocat sur le terrain de la prévention 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214422"/>
            <a:ext cx="7772400" cy="480537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Aide à la mobilisation des « outils » de la réglementation pour obtenir une modification de la situation au travail (= accompagnement) </a:t>
            </a:r>
          </a:p>
          <a:p>
            <a:pPr lvl="1"/>
            <a:r>
              <a:rPr lang="fr-FR" dirty="0" smtClean="0"/>
              <a:t>qualification des situations nocives (H/V ?) </a:t>
            </a:r>
          </a:p>
          <a:p>
            <a:pPr lvl="1"/>
            <a:r>
              <a:rPr lang="fr-FR" dirty="0" smtClean="0"/>
              <a:t>formulation (écrite) des situations avec usage du vocable bien-être et mise en exergue des responsabilités</a:t>
            </a:r>
          </a:p>
          <a:p>
            <a:pPr lvl="1"/>
            <a:r>
              <a:rPr lang="fr-FR" dirty="0" smtClean="0"/>
              <a:t>identification des solutions (mesures) potentielles</a:t>
            </a:r>
          </a:p>
          <a:p>
            <a:pPr lvl="1"/>
            <a:r>
              <a:rPr lang="fr-FR" dirty="0" smtClean="0"/>
              <a:t>aiguillage (identification des « outils » à mettre en œuvre) </a:t>
            </a:r>
          </a:p>
          <a:p>
            <a:r>
              <a:rPr lang="fr-FR" dirty="0" smtClean="0"/>
              <a:t>Voie d’action judiciaire (exécution des obligations) : reste à explorer. </a:t>
            </a:r>
          </a:p>
          <a:p>
            <a:pPr lvl="1">
              <a:buNone/>
            </a:pPr>
            <a:r>
              <a:rPr lang="fr-FR" dirty="0" smtClean="0"/>
              <a:t>Difficulté : nature de l’obligation de sécurité (moyen/résultat), discussion sur le caractère contraignant des « propositions » du médecin du travail (</a:t>
            </a:r>
            <a:r>
              <a:rPr lang="fr-FR" dirty="0" err="1" smtClean="0"/>
              <a:t>compa</a:t>
            </a:r>
            <a:r>
              <a:rPr lang="fr-FR" dirty="0" smtClean="0"/>
              <a:t>, </a:t>
            </a:r>
            <a:r>
              <a:rPr lang="fr-FR" dirty="0" err="1" smtClean="0"/>
              <a:t>Cass</a:t>
            </a:r>
            <a:r>
              <a:rPr lang="fr-FR" dirty="0" smtClean="0"/>
              <a:t>. </a:t>
            </a:r>
            <a:r>
              <a:rPr lang="fr-FR" dirty="0" err="1" smtClean="0"/>
              <a:t>fr</a:t>
            </a:r>
            <a:r>
              <a:rPr lang="fr-FR" dirty="0" smtClean="0"/>
              <a:t>., 28 janv. 2010 : propositions doivent être prises en compte), intangibilité du « travail convenu », longueur des procédures, coût, …</a:t>
            </a:r>
          </a:p>
          <a:p>
            <a:pPr lvl="1">
              <a:buNone/>
            </a:pPr>
            <a:r>
              <a:rPr lang="fr-FR" dirty="0" smtClean="0"/>
              <a:t>Potentialité : transformation du rapport de subordination (liberté de l’employeur versus obligation de santé et sécurité) 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23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La rupture du contrat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447800"/>
            <a:ext cx="7772400" cy="462440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Et si licenciement ? </a:t>
            </a:r>
          </a:p>
          <a:p>
            <a:pPr lvl="1">
              <a:buNone/>
            </a:pPr>
            <a:r>
              <a:rPr lang="fr-FR" dirty="0" smtClean="0"/>
              <a:t>Indemnité de préavis compense dommage moral et matériel issu de la rupture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Indemnité supplémentaire suppose la preuve d’une faute engendrant un dommage distinct (= abus de droit)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commence à être reconnu quand le licenciement est la résultante de l’absence de mesures de prévention</a:t>
            </a:r>
          </a:p>
          <a:p>
            <a:pPr lvl="1">
              <a:buNone/>
            </a:pPr>
            <a:r>
              <a:rPr lang="fr-FR" i="1" dirty="0" err="1" smtClean="0"/>
              <a:t>Compa</a:t>
            </a:r>
            <a:r>
              <a:rPr lang="fr-FR" dirty="0" smtClean="0"/>
              <a:t> droit français : Licenciement pour inaptitude définitive : absence de cause réelle et sérieuse</a:t>
            </a:r>
          </a:p>
          <a:p>
            <a:r>
              <a:rPr lang="fr-FR" dirty="0" smtClean="0"/>
              <a:t>Et si l’employeur constate une force majeure ?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Constat erroné = indemnité préavis (régime normal).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Employeur doit prouver l’inaptitude définitive au travail convenu et l’absence de faute dans la survenance de l’inaptitude (imprévisibilité de l’événement)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Discussion sur obligation de reclassement en dehors du « travail convenu »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93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25470"/>
          </a:xfrm>
        </p:spPr>
        <p:txBody>
          <a:bodyPr>
            <a:normAutofit/>
          </a:bodyPr>
          <a:lstStyle/>
          <a:p>
            <a:r>
              <a:rPr lang="fr-FR" sz="3200" dirty="0"/>
              <a:t>En bref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071546"/>
            <a:ext cx="77724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Augmentation des situations de souffrance psychique au travail (résultant de l’interaction d’une situation sociale avec le psychisme) + émergence d’une prise de conscience de l’influence des conditions de travail sur altération de l’état de santé (≠ uniquement une question personnelle)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Réactions (limitées) en droit :</a:t>
            </a:r>
          </a:p>
          <a:p>
            <a:pPr>
              <a:buFontTx/>
              <a:buChar char="-"/>
            </a:pPr>
            <a:r>
              <a:rPr lang="fr-FR" i="1" dirty="0" smtClean="0"/>
              <a:t>Prévention</a:t>
            </a:r>
            <a:r>
              <a:rPr lang="fr-FR" dirty="0" smtClean="0"/>
              <a:t>: interventions législatives nombreuses </a:t>
            </a:r>
            <a:endParaRPr lang="fr-FR" i="1" dirty="0" smtClean="0"/>
          </a:p>
          <a:p>
            <a:pPr lvl="1">
              <a:buNone/>
            </a:pPr>
            <a:r>
              <a:rPr lang="fr-FR" dirty="0" smtClean="0"/>
              <a:t>Evolution progressive de la réglementation RPS : absence de règles puis appréhension de phénomènes particuliers (harcèlement) et enfin (réglementation actuelle - 1/09/2014) axée sur la prévention des tous les RPS</a:t>
            </a:r>
          </a:p>
          <a:p>
            <a:pPr>
              <a:buFontTx/>
              <a:buChar char="-"/>
            </a:pPr>
            <a:r>
              <a:rPr lang="fr-FR" i="1" dirty="0" smtClean="0"/>
              <a:t>Réparation </a:t>
            </a:r>
            <a:r>
              <a:rPr lang="fr-FR" dirty="0" smtClean="0"/>
              <a:t>: </a:t>
            </a:r>
          </a:p>
          <a:p>
            <a:pPr lvl="1">
              <a:buNone/>
            </a:pPr>
            <a:r>
              <a:rPr lang="fr-FR" dirty="0" smtClean="0"/>
              <a:t>Absence d’intervention du législateur (bémol en matière de responsabilité civile : indemnisation forfaitaire H/V)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55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96908"/>
          </a:xfrm>
        </p:spPr>
        <p:txBody>
          <a:bodyPr>
            <a:normAutofit/>
          </a:bodyPr>
          <a:lstStyle/>
          <a:p>
            <a:r>
              <a:rPr lang="fr-FR" sz="3000" dirty="0"/>
              <a:t>Le droit de la prévention RPS : aperçu historique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42984"/>
            <a:ext cx="8229600" cy="5166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1</a:t>
            </a:r>
            <a:r>
              <a:rPr lang="fr-FR" sz="2000" baseline="30000" dirty="0"/>
              <a:t>er</a:t>
            </a:r>
            <a:r>
              <a:rPr lang="fr-FR" sz="2000" dirty="0"/>
              <a:t> aspect appréhendé = </a:t>
            </a:r>
            <a:r>
              <a:rPr lang="fr-FR" sz="2000" b="1" dirty="0"/>
              <a:t>phénomène du harcèlement</a:t>
            </a:r>
          </a:p>
          <a:p>
            <a:pPr marL="514350" indent="-514350"/>
            <a:r>
              <a:rPr lang="fr-FR" sz="1800" dirty="0"/>
              <a:t>Volet pénal (général pas uniquement travail) : 442</a:t>
            </a:r>
            <a:r>
              <a:rPr lang="fr-FR" sz="1800" i="1" dirty="0"/>
              <a:t>bis</a:t>
            </a:r>
            <a:r>
              <a:rPr lang="fr-FR" sz="1800" dirty="0"/>
              <a:t> Code pénal  (1998) : avoir harcelé une personne alors qu’on savait ou  qu’on devait savoir que ce comportement affecte gravement la tranquillité de la personne visée</a:t>
            </a:r>
          </a:p>
          <a:p>
            <a:pPr marL="514350" indent="-514350"/>
            <a:r>
              <a:rPr lang="fr-FR" sz="1800" dirty="0"/>
              <a:t>Volet prévention harcèlement moral et sexuel et violence au travail (2002) : instauration dans LBE d’un dispositif détaillé et contraignant</a:t>
            </a:r>
          </a:p>
          <a:p>
            <a:pPr marL="914400" lvl="1" indent="-514350">
              <a:buNone/>
            </a:pPr>
            <a:r>
              <a:rPr lang="fr-FR" sz="1400" dirty="0"/>
              <a:t>→définition notions, analyse de risques « spécifiques », système de plaintes et protection du plaignant, compétente juridictions du travail et organisation d’une procédure judiciaire  accélérée (action en cessation)</a:t>
            </a:r>
          </a:p>
          <a:p>
            <a:pPr marL="914400" lvl="1" indent="-514350">
              <a:buNone/>
            </a:pPr>
            <a:r>
              <a:rPr lang="fr-FR" sz="1400" dirty="0"/>
              <a:t>→Résultat : engouement des travailleurs,  pouvant mener à des qualifications erronées, réactions aversives des employeurs et des Tribunaux </a:t>
            </a:r>
          </a:p>
          <a:p>
            <a:pPr marL="514350" indent="-514350"/>
            <a:r>
              <a:rPr lang="fr-FR" sz="1800" dirty="0"/>
              <a:t>Suite à évaluation, modification (2007) : objectif = combattre les causes du harcèlement (moral et sexuel) et violence au travail</a:t>
            </a:r>
          </a:p>
          <a:p>
            <a:pPr marL="914400" lvl="1" indent="-514350">
              <a:buNone/>
            </a:pPr>
            <a:r>
              <a:rPr lang="fr-FR" sz="1400" dirty="0"/>
              <a:t>→ </a:t>
            </a:r>
            <a:r>
              <a:rPr lang="fr-FR" sz="1800" dirty="0"/>
              <a:t>définition notion (bancale) « charge psychosociale »,  précision des obligations en termes d’analyse  des risques, mesures de prévention minimales, amélioration des dispositifs de plainte</a:t>
            </a:r>
          </a:p>
          <a:p>
            <a:pPr marL="914400" lvl="1" indent="-514350">
              <a:buNone/>
            </a:pPr>
            <a:r>
              <a:rPr lang="fr-FR" sz="1800" dirty="0"/>
              <a:t>→permet de viser les autres phénomènes : stress, conflit, … mais mécanisme de plainte restreint aux phénomènes de harcèlement (moral et sexuel) et violence au travail 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12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562074"/>
          </a:xfrm>
        </p:spPr>
        <p:txBody>
          <a:bodyPr>
            <a:normAutofit/>
          </a:bodyPr>
          <a:lstStyle/>
          <a:p>
            <a:r>
              <a:rPr lang="fr-FR" sz="2400" dirty="0"/>
              <a:t>Le droit de la prévention RPS : réglementation actuelle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928670"/>
            <a:ext cx="8229600" cy="55721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fr-FR" b="1" dirty="0" smtClean="0"/>
              <a:t>La refonte de 2014</a:t>
            </a:r>
            <a:r>
              <a:rPr lang="fr-FR" dirty="0" smtClean="0"/>
              <a:t> (issue de l’évaluation de l’administration et de la Chambre) (LBE art. 32/2 à 32</a:t>
            </a:r>
            <a:r>
              <a:rPr lang="fr-FR" i="1" dirty="0" smtClean="0"/>
              <a:t>vicies</a:t>
            </a:r>
            <a:r>
              <a:rPr lang="fr-FR" dirty="0" smtClean="0"/>
              <a:t> + AR 10/04/04) </a:t>
            </a:r>
          </a:p>
          <a:p>
            <a:pPr marL="514350" indent="-514350"/>
            <a:r>
              <a:rPr lang="fr-FR" dirty="0" smtClean="0"/>
              <a:t>Volonté d’appréhender d’autres phénomènes (le </a:t>
            </a:r>
            <a:r>
              <a:rPr lang="fr-FR" i="1" dirty="0" err="1" smtClean="0"/>
              <a:t>burnout</a:t>
            </a:r>
            <a:r>
              <a:rPr lang="fr-FR" dirty="0" smtClean="0"/>
              <a:t> est explicitement cité)</a:t>
            </a:r>
          </a:p>
          <a:p>
            <a:pPr marL="514350" indent="-514350"/>
            <a:r>
              <a:rPr lang="fr-FR" dirty="0" smtClean="0"/>
              <a:t>Mécanismes (« outils ») plus pointus : </a:t>
            </a:r>
          </a:p>
          <a:p>
            <a:pPr marL="514350" indent="-514350">
              <a:buAutoNum type="alphaLcParenR"/>
            </a:pPr>
            <a:r>
              <a:rPr lang="fr-FR" i="1" dirty="0" smtClean="0"/>
              <a:t>Définition RPS </a:t>
            </a:r>
            <a:r>
              <a:rPr lang="fr-FR" dirty="0" smtClean="0"/>
              <a:t>: « probabilité qu’un ou plusieurs travailleur(s) subisse(nt) un dommage psychique qui peut également s’accompagner d’un dommage physique, suite à l’exposition à des composantes de l’organisation du travail, du contenu du travail, des conditions de travail, des conditions de vie au travail et des relations interpersonnelles au travail, sur lesquelles l’employeur a un impact et qui comportent objectivement un danger » </a:t>
            </a:r>
            <a:r>
              <a:rPr lang="fr-FR" sz="2300" dirty="0"/>
              <a:t>(art. 32/2 LBE)</a:t>
            </a:r>
            <a:endParaRPr lang="fr-FR" dirty="0" smtClean="0"/>
          </a:p>
          <a:p>
            <a:pPr marL="514350" indent="-514350">
              <a:buAutoNum type="alphaLcParenR"/>
            </a:pPr>
            <a:r>
              <a:rPr lang="fr-FR" i="1" dirty="0" smtClean="0"/>
              <a:t>Analyse de risques</a:t>
            </a:r>
            <a:r>
              <a:rPr lang="fr-FR" dirty="0" smtClean="0"/>
              <a:t> : précision des obligations dans le cadre de l’analyse générale (</a:t>
            </a:r>
            <a:r>
              <a:rPr lang="fr-FR" i="1" dirty="0" smtClean="0"/>
              <a:t>a priori</a:t>
            </a:r>
            <a:r>
              <a:rPr lang="fr-FR" dirty="0" smtClean="0"/>
              <a:t>) des risques en lien avec RPS : identifier situations qui peuvent  engendrer RPS, en tenant compte notamment de </a:t>
            </a:r>
          </a:p>
          <a:p>
            <a:pPr marL="914400" lvl="1" indent="-514350"/>
            <a:r>
              <a:rPr lang="fr-FR" dirty="0" smtClean="0"/>
              <a:t>celles « qui peuvent mener au stress ou au </a:t>
            </a:r>
            <a:r>
              <a:rPr lang="fr-FR" i="1" dirty="0" err="1" smtClean="0"/>
              <a:t>burnout</a:t>
            </a:r>
            <a:r>
              <a:rPr lang="fr-FR" dirty="0" smtClean="0"/>
              <a:t> occasionnés par le travail ou à un dommage à la santé découlant de conflits liés au travail »  </a:t>
            </a:r>
          </a:p>
          <a:p>
            <a:pPr marL="914400" lvl="1" indent="-514350"/>
            <a:r>
              <a:rPr lang="fr-FR" dirty="0" smtClean="0"/>
              <a:t>des dangers liés aux composantes de l’organisation du travail, …</a:t>
            </a:r>
          </a:p>
          <a:p>
            <a:pPr marL="914400" lvl="1" indent="-514350"/>
            <a:endParaRPr lang="fr-FR" dirty="0" smtClean="0"/>
          </a:p>
          <a:p>
            <a:pPr marL="514350" indent="-514350"/>
            <a:endParaRPr lang="fr-FR" dirty="0" smtClean="0"/>
          </a:p>
          <a:p>
            <a:pPr marL="514350" indent="-51435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2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428604"/>
            <a:ext cx="7772400" cy="500066"/>
          </a:xfrm>
        </p:spPr>
        <p:txBody>
          <a:bodyPr>
            <a:noAutofit/>
          </a:bodyPr>
          <a:lstStyle/>
          <a:p>
            <a:r>
              <a:rPr lang="fr-FR" sz="2800" dirty="0"/>
              <a:t>Le droit actuel de la prévention (suite)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142984"/>
            <a:ext cx="7772400" cy="52383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fr-FR" i="1" dirty="0" smtClean="0"/>
              <a:t>Analyse de risques</a:t>
            </a:r>
            <a:r>
              <a:rPr lang="fr-FR" dirty="0" smtClean="0"/>
              <a:t> sur demande (hiérarchie ou 1/3 </a:t>
            </a:r>
            <a:r>
              <a:rPr lang="fr-FR" dirty="0" err="1" smtClean="0"/>
              <a:t>rdt</a:t>
            </a:r>
            <a:r>
              <a:rPr lang="fr-FR" dirty="0" smtClean="0"/>
              <a:t> CPPT) : porte sur « une situation de travail spécifique dans laquelle un danger est détecté » (tient compte des éléments </a:t>
            </a:r>
            <a:r>
              <a:rPr lang="fr-FR" i="1" dirty="0" smtClean="0"/>
              <a:t>supra</a:t>
            </a:r>
            <a:r>
              <a:rPr lang="fr-FR" dirty="0" smtClean="0"/>
              <a:t>)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fr-FR" i="1" dirty="0" smtClean="0"/>
              <a:t>Obligation ligne hiérarchique</a:t>
            </a:r>
            <a:r>
              <a:rPr lang="fr-FR" dirty="0" smtClean="0"/>
              <a:t> (dans le cadre de la mission d’exécution de la politique de bien-être de l’employeur) : </a:t>
            </a:r>
            <a:r>
              <a:rPr lang="fr-FR" b="1" dirty="0"/>
              <a:t> </a:t>
            </a:r>
            <a:r>
              <a:rPr lang="fr-FR" dirty="0"/>
              <a:t>détecter les problématiques d'ordre psychosocial liées au travail et veiller à leur traitement précoce</a:t>
            </a:r>
            <a:endParaRPr lang="fr-FR" dirty="0" smtClean="0"/>
          </a:p>
          <a:p>
            <a:pPr marL="514350" indent="-514350">
              <a:buFont typeface="+mj-lt"/>
              <a:buAutoNum type="alphaLcParenR" startAt="3"/>
            </a:pPr>
            <a:r>
              <a:rPr lang="fr-FR" i="1" dirty="0"/>
              <a:t>D</a:t>
            </a:r>
            <a:r>
              <a:rPr lang="fr-FR" i="1" dirty="0" smtClean="0"/>
              <a:t>emande d’intervention psychosociale </a:t>
            </a:r>
            <a:r>
              <a:rPr lang="fr-FR" dirty="0" smtClean="0"/>
              <a:t>informelle ou formelle (« remplace » plainte H/V) = procédures internes</a:t>
            </a:r>
          </a:p>
          <a:p>
            <a:pPr marL="788670" lvl="1" indent="-514350"/>
            <a:r>
              <a:rPr lang="fr-FR" dirty="0" smtClean="0"/>
              <a:t>sans préjudice d’une demande d’intervention directement à l’employeur, à un membre de la ligne hiérarchique, à un membre du CPPT ou de la délégation syndicale</a:t>
            </a:r>
          </a:p>
          <a:p>
            <a:pPr marL="788670" lvl="1" indent="-514350"/>
            <a:r>
              <a:rPr lang="fr-FR" dirty="0" smtClean="0"/>
              <a:t>Pour qui ? Le travailleur qui estime subir un dommage lié à un RPS (→ élargissement : d’autres situations de travail que H/V)</a:t>
            </a:r>
          </a:p>
          <a:p>
            <a:pPr marL="514350" indent="-514350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32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596" y="214290"/>
            <a:ext cx="8229600" cy="714380"/>
          </a:xfrm>
        </p:spPr>
        <p:txBody>
          <a:bodyPr>
            <a:normAutofit/>
          </a:bodyPr>
          <a:lstStyle/>
          <a:p>
            <a:r>
              <a:rPr lang="fr-FR" sz="2700" dirty="0"/>
              <a:t>Le droit actuel de la prévention (suite)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000108"/>
            <a:ext cx="8229600" cy="58578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5"/>
            </a:pPr>
            <a:r>
              <a:rPr lang="fr-FR" i="1" dirty="0" smtClean="0"/>
              <a:t>Demande d’intervention psychosociale </a:t>
            </a:r>
            <a:r>
              <a:rPr lang="fr-FR" dirty="0" smtClean="0"/>
              <a:t>(suite) : après 1</a:t>
            </a:r>
            <a:r>
              <a:rPr lang="fr-FR" baseline="30000" dirty="0" smtClean="0"/>
              <a:t>er</a:t>
            </a:r>
            <a:r>
              <a:rPr lang="fr-FR" dirty="0" smtClean="0"/>
              <a:t> contact (écoute + information), choix voie informelle/formelle</a:t>
            </a:r>
          </a:p>
          <a:p>
            <a:pPr marL="788670" lvl="1" indent="-514350"/>
            <a:r>
              <a:rPr lang="fr-FR" i="1" dirty="0" smtClean="0"/>
              <a:t>Informelle </a:t>
            </a:r>
            <a:r>
              <a:rPr lang="fr-FR" dirty="0" smtClean="0"/>
              <a:t>:  à la personne de confiance ou CPAP dans le but de rechercher une solution (entretien, intervention auprès de tiers ou conciliation) </a:t>
            </a:r>
          </a:p>
          <a:p>
            <a:pPr marL="788670" lvl="1" indent="-514350"/>
            <a:r>
              <a:rPr lang="fr-FR" i="1" dirty="0"/>
              <a:t>F</a:t>
            </a:r>
            <a:r>
              <a:rPr lang="fr-FR" i="1" dirty="0" smtClean="0"/>
              <a:t>ormelle </a:t>
            </a:r>
            <a:r>
              <a:rPr lang="fr-FR" dirty="0" smtClean="0"/>
              <a:t>: au CPAP – spécificités (pour procédure, cf. schéma) </a:t>
            </a:r>
          </a:p>
          <a:p>
            <a:pPr marL="1062990" lvl="2" indent="-514350"/>
            <a:r>
              <a:rPr lang="fr-FR" dirty="0" smtClean="0"/>
              <a:t>But : demander à l’employeur de prendre des mesures (collectives et individuelles) appropriées</a:t>
            </a:r>
          </a:p>
          <a:p>
            <a:pPr marL="1062990" lvl="2" indent="-514350"/>
            <a:r>
              <a:rPr lang="fr-FR" dirty="0" smtClean="0"/>
              <a:t>Comment : document écrit contenant une description de la situation et la demande de mesures </a:t>
            </a:r>
          </a:p>
          <a:p>
            <a:pPr marL="1062990" lvl="2" indent="-514350"/>
            <a:r>
              <a:rPr lang="fr-FR" dirty="0" smtClean="0"/>
              <a:t>Traitement différencié si H/V et si aspects collectifs (= d’autres travailleurs peuvent subir un dommage – conséquence : avis CPPT)</a:t>
            </a:r>
          </a:p>
          <a:p>
            <a:pPr marL="1062990" lvl="2" indent="-514350"/>
            <a:r>
              <a:rPr lang="fr-FR" dirty="0" smtClean="0"/>
              <a:t>La situation décrite doit être reconnue comme contenant manifestement un RPS (sinon: refus)</a:t>
            </a:r>
          </a:p>
          <a:p>
            <a:pPr marL="1062990" lvl="2" indent="-514350"/>
            <a:r>
              <a:rPr lang="fr-FR" dirty="0" smtClean="0"/>
              <a:t>Si collectif, employeur décide si l’analyse des risques de la situation de travail spécifique est nécessaire </a:t>
            </a:r>
          </a:p>
          <a:p>
            <a:pPr marL="1062990" lvl="2" indent="-514350"/>
            <a:r>
              <a:rPr lang="fr-FR" dirty="0" smtClean="0"/>
              <a:t>Employeur décide des mesures appropriées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08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809720" y="214291"/>
          <a:ext cx="8643998" cy="643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6857143" imgH="5144218" progId="AcroExch.Document.DC">
                  <p:embed/>
                </p:oleObj>
              </mc:Choice>
              <mc:Fallback>
                <p:oleObj name="Acrobat Document" r:id="rId3" imgW="6857143" imgH="5144218" progId="AcroExch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20" y="214291"/>
                        <a:ext cx="8643998" cy="6430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76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490066"/>
          </a:xfrm>
        </p:spPr>
        <p:txBody>
          <a:bodyPr>
            <a:normAutofit/>
          </a:bodyPr>
          <a:lstStyle/>
          <a:p>
            <a:r>
              <a:rPr lang="fr-FR" sz="2700" dirty="0"/>
              <a:t>Le droit actuel de la prévention (suite)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24034" y="764704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fr-FR" i="1" dirty="0" smtClean="0"/>
              <a:t>Meilleure intégration des RPS dans le cadre de la surveillance médicale obligatoire</a:t>
            </a:r>
            <a:r>
              <a:rPr lang="fr-FR" dirty="0" smtClean="0"/>
              <a:t> (</a:t>
            </a:r>
            <a:r>
              <a:rPr lang="fr-FR" dirty="0"/>
              <a:t>i</a:t>
            </a:r>
            <a:r>
              <a:rPr lang="fr-FR" dirty="0" smtClean="0"/>
              <a:t>ntervention du médecin du travail via les examens de santé)</a:t>
            </a:r>
          </a:p>
          <a:p>
            <a:pPr marL="788670" lvl="1" indent="-514350"/>
            <a:r>
              <a:rPr lang="fr-FR" dirty="0" smtClean="0"/>
              <a:t>Intégration, parmi les « activités à risque défini » entraînant la surveillance médicale obligatoire du « risque identifiable pour la santé du travailleur dû à l'exposition élevée à des risques psychosociaux au travail » (conséquence : examens de santé périodiques et donc suivi par le médecin du travail de l’évolution de l’état de santé)</a:t>
            </a:r>
          </a:p>
          <a:p>
            <a:pPr marL="788670" lvl="1" indent="-514350"/>
            <a:r>
              <a:rPr lang="fr-FR" dirty="0" smtClean="0"/>
              <a:t>Si constat d’un état de santé altéré dont la cause peut être exposition à RPS : information sur procédure interne et si accord information au CPAP</a:t>
            </a:r>
          </a:p>
          <a:p>
            <a:pPr marL="788670" lvl="1" indent="-514350"/>
            <a:r>
              <a:rPr lang="fr-FR" dirty="0" smtClean="0"/>
              <a:t>Implication du CPAP dans la concertation préalable portant sur les mesures et les aménagements susceptibles de maintenir à son poste de travail ou à son activité le travailleur, dès lors que le médecin constate que l’état de santé altéré pourrait découler de l’exposition aux RPS </a:t>
            </a:r>
          </a:p>
          <a:p>
            <a:pPr marL="788670" lvl="1" indent="-514350"/>
            <a:r>
              <a:rPr lang="fr-FR" dirty="0" smtClean="0"/>
              <a:t>Possibilité de « consultation spontanée » pour des plaintes liées à la santé que le travailleur (ou son médecin traitant) estime être en relation avec le travail (conséquence : décision sur l’aptitude et possibilité de propositions de mutation ou d’aménagement du poste de travail) 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/>
            <a:endParaRPr lang="fr-FR" dirty="0" smtClean="0"/>
          </a:p>
          <a:p>
            <a:pPr marL="514350" indent="-514350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54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96908"/>
          </a:xfrm>
        </p:spPr>
        <p:txBody>
          <a:bodyPr>
            <a:normAutofit/>
          </a:bodyPr>
          <a:lstStyle/>
          <a:p>
            <a:r>
              <a:rPr lang="fr-FR" sz="3200" dirty="0"/>
              <a:t>L’avocat et les RPS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8400" y="1142984"/>
            <a:ext cx="7772400" cy="487681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Augmentation significative des consultations liées aux RPS - Motifs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Reconnaissance et indemnisation souffrance/dommage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Rupture du contrat de travail : i) (plus fréquent) travailleur à bout - demande de licenciement (indemnités), ii) indemnisation en raison d’une rupture dans contexte RPS ou liée à ses conséquences (incapacité de travail, perte de productivité, …)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Maintien au travail via aménagement des conditions de travail (supprimer les aspects nocifs)</a:t>
            </a:r>
          </a:p>
          <a:p>
            <a:r>
              <a:rPr lang="fr-FR" dirty="0" smtClean="0"/>
              <a:t>Obligation de mobiliser le droit existant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Prometteur : terrain dépassant le rapport normal de la subordination (vu caractère étendu des obligations santé/sécurité)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Limité : moyens d’intervention réduits (indemnisation et rupture) → résultat attendu difficile à obtenir directement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9059-1EA8-4245-A59C-4A764C890FA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122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769</Words>
  <Application>Microsoft Office PowerPoint</Application>
  <PresentationFormat>Grand écran</PresentationFormat>
  <Paragraphs>121</Paragraphs>
  <Slides>13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Thème Office</vt:lpstr>
      <vt:lpstr>Acrobat Document</vt:lpstr>
      <vt:lpstr>Les risques psychosociaux (RPS)</vt:lpstr>
      <vt:lpstr>En bref </vt:lpstr>
      <vt:lpstr>Le droit de la prévention RPS : aperçu historique</vt:lpstr>
      <vt:lpstr>Le droit de la prévention RPS : réglementation actuelle </vt:lpstr>
      <vt:lpstr>Le droit actuel de la prévention (suite)</vt:lpstr>
      <vt:lpstr>Le droit actuel de la prévention (suite)</vt:lpstr>
      <vt:lpstr>Présentation PowerPoint</vt:lpstr>
      <vt:lpstr>Le droit actuel de la prévention (suite)</vt:lpstr>
      <vt:lpstr>L’avocat et les RPS</vt:lpstr>
      <vt:lpstr>La réparation des dommages</vt:lpstr>
      <vt:lpstr>La rupture du contrat de travail</vt:lpstr>
      <vt:lpstr>Le rôle de l’avocat sur le terrain de la prévention ?</vt:lpstr>
      <vt:lpstr>La rupture du contrat de travail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risques psychosociaux (RPS)</dc:title>
  <dc:creator>thetis</dc:creator>
  <cp:lastModifiedBy>thetis</cp:lastModifiedBy>
  <cp:revision>1</cp:revision>
  <dcterms:created xsi:type="dcterms:W3CDTF">2016-03-17T14:15:29Z</dcterms:created>
  <dcterms:modified xsi:type="dcterms:W3CDTF">2016-03-17T14:16:00Z</dcterms:modified>
</cp:coreProperties>
</file>