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2"/>
  </p:notesMasterIdLst>
  <p:sldIdLst>
    <p:sldId id="256" r:id="rId2"/>
    <p:sldId id="257" r:id="rId3"/>
    <p:sldId id="258" r:id="rId4"/>
    <p:sldId id="259" r:id="rId5"/>
    <p:sldId id="267" r:id="rId6"/>
    <p:sldId id="261" r:id="rId7"/>
    <p:sldId id="263" r:id="rId8"/>
    <p:sldId id="262" r:id="rId9"/>
    <p:sldId id="264" r:id="rId10"/>
    <p:sldId id="275" r:id="rId11"/>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357B4FA-2038-414C-A34D-3D22ED7C71A4}" type="datetimeFigureOut">
              <a:rPr lang="fr-BE" smtClean="0"/>
              <a:pPr/>
              <a:t>13/11/2015</a:t>
            </a:fld>
            <a:endParaRPr lang="fr-BE"/>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BA58EFB-535B-4CB4-9C2C-9384BAD2B325}" type="slidenum">
              <a:rPr lang="fr-BE" smtClean="0"/>
              <a:pPr/>
              <a:t>‹N°›</a:t>
            </a:fld>
            <a:endParaRPr lang="fr-BE"/>
          </a:p>
        </p:txBody>
      </p:sp>
    </p:spTree>
    <p:extLst>
      <p:ext uri="{BB962C8B-B14F-4D97-AF65-F5344CB8AC3E}">
        <p14:creationId xmlns:p14="http://schemas.microsoft.com/office/powerpoint/2010/main" val="547544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2BA58EFB-535B-4CB4-9C2C-9384BAD2B325}" type="slidenum">
              <a:rPr lang="fr-BE" smtClean="0"/>
              <a:pPr/>
              <a:t>1</a:t>
            </a:fld>
            <a:endParaRPr lang="fr-BE"/>
          </a:p>
        </p:txBody>
      </p:sp>
    </p:spTree>
    <p:extLst>
      <p:ext uri="{BB962C8B-B14F-4D97-AF65-F5344CB8AC3E}">
        <p14:creationId xmlns:p14="http://schemas.microsoft.com/office/powerpoint/2010/main" val="1575978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2BA58EFB-535B-4CB4-9C2C-9384BAD2B325}" type="slidenum">
              <a:rPr lang="fr-BE" smtClean="0"/>
              <a:pPr/>
              <a:t>10</a:t>
            </a:fld>
            <a:endParaRPr lang="fr-BE"/>
          </a:p>
        </p:txBody>
      </p:sp>
    </p:spTree>
    <p:extLst>
      <p:ext uri="{BB962C8B-B14F-4D97-AF65-F5344CB8AC3E}">
        <p14:creationId xmlns:p14="http://schemas.microsoft.com/office/powerpoint/2010/main" val="2425010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13A2364C-097F-464A-88ED-4AFEDF9B2B14}" type="datetime1">
              <a:rPr lang="fr-BE" smtClean="0"/>
              <a:pPr/>
              <a:t>13/11/2015</a:t>
            </a:fld>
            <a:endParaRPr lang="fr-BE"/>
          </a:p>
        </p:txBody>
      </p:sp>
      <p:sp>
        <p:nvSpPr>
          <p:cNvPr id="17" name="Espace réservé du pied de page 16"/>
          <p:cNvSpPr>
            <a:spLocks noGrp="1"/>
          </p:cNvSpPr>
          <p:nvPr>
            <p:ph type="ftr" sz="quarter" idx="11"/>
          </p:nvPr>
        </p:nvSpPr>
        <p:spPr/>
        <p:txBody>
          <a:bodyPr/>
          <a:lstStyle/>
          <a:p>
            <a:r>
              <a:rPr lang="fr-BE" smtClean="0"/>
              <a:t>Formation 31 mai 2011</a:t>
            </a:r>
            <a:endParaRPr lang="fr-BE"/>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9E83ED32-E487-44F2-A3E7-76118EBFD049}" type="slidenum">
              <a:rPr lang="fr-BE" smtClean="0"/>
              <a:pPr/>
              <a:t>‹N°›</a:t>
            </a:fld>
            <a:endParaRPr lang="fr-BE"/>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F100A7A-1688-4CFA-9D6F-FE9A821C061D}" type="datetime1">
              <a:rPr lang="fr-BE" smtClean="0"/>
              <a:pPr/>
              <a:t>13/11/2015</a:t>
            </a:fld>
            <a:endParaRPr lang="fr-BE"/>
          </a:p>
        </p:txBody>
      </p:sp>
      <p:sp>
        <p:nvSpPr>
          <p:cNvPr id="5" name="Espace réservé du pied de page 4"/>
          <p:cNvSpPr>
            <a:spLocks noGrp="1"/>
          </p:cNvSpPr>
          <p:nvPr>
            <p:ph type="ftr" sz="quarter" idx="11"/>
          </p:nvPr>
        </p:nvSpPr>
        <p:spPr/>
        <p:txBody>
          <a:bodyPr/>
          <a:lstStyle/>
          <a:p>
            <a:r>
              <a:rPr lang="fr-BE" smtClean="0"/>
              <a:t>Formation 31 mai 2011</a:t>
            </a:r>
            <a:endParaRPr lang="fr-BE"/>
          </a:p>
        </p:txBody>
      </p:sp>
      <p:sp>
        <p:nvSpPr>
          <p:cNvPr id="6" name="Espace réservé du numéro de diapositive 5"/>
          <p:cNvSpPr>
            <a:spLocks noGrp="1"/>
          </p:cNvSpPr>
          <p:nvPr>
            <p:ph type="sldNum" sz="quarter" idx="12"/>
          </p:nvPr>
        </p:nvSpPr>
        <p:spPr/>
        <p:txBody>
          <a:bodyPr/>
          <a:lstStyle/>
          <a:p>
            <a:fld id="{9E83ED32-E487-44F2-A3E7-76118EBFD049}"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4692FFD-B878-4A63-8F1D-432231A2E3FB}" type="datetime1">
              <a:rPr lang="fr-BE" smtClean="0"/>
              <a:pPr/>
              <a:t>13/11/2015</a:t>
            </a:fld>
            <a:endParaRPr lang="fr-BE"/>
          </a:p>
        </p:txBody>
      </p:sp>
      <p:sp>
        <p:nvSpPr>
          <p:cNvPr id="5" name="Espace réservé du pied de page 4"/>
          <p:cNvSpPr>
            <a:spLocks noGrp="1"/>
          </p:cNvSpPr>
          <p:nvPr>
            <p:ph type="ftr" sz="quarter" idx="11"/>
          </p:nvPr>
        </p:nvSpPr>
        <p:spPr/>
        <p:txBody>
          <a:bodyPr/>
          <a:lstStyle/>
          <a:p>
            <a:r>
              <a:rPr lang="fr-BE" smtClean="0"/>
              <a:t>Formation 31 mai 2011</a:t>
            </a:r>
            <a:endParaRPr lang="fr-BE"/>
          </a:p>
        </p:txBody>
      </p:sp>
      <p:sp>
        <p:nvSpPr>
          <p:cNvPr id="6" name="Espace réservé du numéro de diapositive 5"/>
          <p:cNvSpPr>
            <a:spLocks noGrp="1"/>
          </p:cNvSpPr>
          <p:nvPr>
            <p:ph type="sldNum" sz="quarter" idx="12"/>
          </p:nvPr>
        </p:nvSpPr>
        <p:spPr/>
        <p:txBody>
          <a:bodyPr/>
          <a:lstStyle/>
          <a:p>
            <a:fld id="{9E83ED32-E487-44F2-A3E7-76118EBFD049}"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48E34677-CA1D-419E-9604-E49C02364529}" type="datetime1">
              <a:rPr lang="fr-BE" smtClean="0"/>
              <a:pPr/>
              <a:t>13/11/2015</a:t>
            </a:fld>
            <a:endParaRPr lang="fr-BE"/>
          </a:p>
        </p:txBody>
      </p:sp>
      <p:sp>
        <p:nvSpPr>
          <p:cNvPr id="5" name="Espace réservé du pied de page 4"/>
          <p:cNvSpPr>
            <a:spLocks noGrp="1"/>
          </p:cNvSpPr>
          <p:nvPr>
            <p:ph type="ftr" sz="quarter" idx="11"/>
          </p:nvPr>
        </p:nvSpPr>
        <p:spPr/>
        <p:txBody>
          <a:bodyPr/>
          <a:lstStyle/>
          <a:p>
            <a:r>
              <a:rPr lang="fr-BE" smtClean="0"/>
              <a:t>Formation 31 mai 2011</a:t>
            </a:r>
            <a:endParaRPr lang="fr-BE"/>
          </a:p>
        </p:txBody>
      </p:sp>
      <p:sp>
        <p:nvSpPr>
          <p:cNvPr id="6" name="Espace réservé du numéro de diapositive 5"/>
          <p:cNvSpPr>
            <a:spLocks noGrp="1"/>
          </p:cNvSpPr>
          <p:nvPr>
            <p:ph type="sldNum" sz="quarter" idx="12"/>
          </p:nvPr>
        </p:nvSpPr>
        <p:spPr/>
        <p:txBody>
          <a:bodyPr/>
          <a:lstStyle/>
          <a:p>
            <a:fld id="{9E83ED32-E487-44F2-A3E7-76118EBFD049}" type="slidenum">
              <a:rPr lang="fr-BE" smtClean="0"/>
              <a:pPr/>
              <a:t>‹N°›</a:t>
            </a:fld>
            <a:endParaRPr lang="fr-BE"/>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1BAEA4D-440C-4A36-80D3-4176AA13EF30}" type="datetime1">
              <a:rPr lang="fr-BE" smtClean="0"/>
              <a:pPr/>
              <a:t>13/11/2015</a:t>
            </a:fld>
            <a:endParaRPr lang="fr-BE"/>
          </a:p>
        </p:txBody>
      </p:sp>
      <p:sp>
        <p:nvSpPr>
          <p:cNvPr id="5" name="Espace réservé du pied de page 4"/>
          <p:cNvSpPr>
            <a:spLocks noGrp="1"/>
          </p:cNvSpPr>
          <p:nvPr>
            <p:ph type="ftr" sz="quarter" idx="11"/>
          </p:nvPr>
        </p:nvSpPr>
        <p:spPr>
          <a:xfrm>
            <a:off x="800100" y="6172200"/>
            <a:ext cx="4000500" cy="457200"/>
          </a:xfrm>
        </p:spPr>
        <p:txBody>
          <a:bodyPr/>
          <a:lstStyle/>
          <a:p>
            <a:r>
              <a:rPr lang="fr-BE" smtClean="0"/>
              <a:t>Formation 31 mai 2011</a:t>
            </a:r>
            <a:endParaRPr lang="fr-BE"/>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9E83ED32-E487-44F2-A3E7-76118EBFD049}"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5F93DBA2-B62E-443A-97B6-BEB0AF4C3BBE}" type="datetime1">
              <a:rPr lang="fr-BE" smtClean="0"/>
              <a:pPr/>
              <a:t>13/11/2015</a:t>
            </a:fld>
            <a:endParaRPr lang="fr-BE"/>
          </a:p>
        </p:txBody>
      </p:sp>
      <p:sp>
        <p:nvSpPr>
          <p:cNvPr id="6" name="Espace réservé du pied de page 5"/>
          <p:cNvSpPr>
            <a:spLocks noGrp="1"/>
          </p:cNvSpPr>
          <p:nvPr>
            <p:ph type="ftr" sz="quarter" idx="11"/>
          </p:nvPr>
        </p:nvSpPr>
        <p:spPr/>
        <p:txBody>
          <a:bodyPr/>
          <a:lstStyle/>
          <a:p>
            <a:r>
              <a:rPr lang="fr-BE" smtClean="0"/>
              <a:t>Formation 31 mai 2011</a:t>
            </a:r>
            <a:endParaRPr lang="fr-BE"/>
          </a:p>
        </p:txBody>
      </p:sp>
      <p:sp>
        <p:nvSpPr>
          <p:cNvPr id="7" name="Espace réservé du numéro de diapositive 6"/>
          <p:cNvSpPr>
            <a:spLocks noGrp="1"/>
          </p:cNvSpPr>
          <p:nvPr>
            <p:ph type="sldNum" sz="quarter" idx="12"/>
          </p:nvPr>
        </p:nvSpPr>
        <p:spPr/>
        <p:txBody>
          <a:bodyPr/>
          <a:lstStyle/>
          <a:p>
            <a:fld id="{9E83ED32-E487-44F2-A3E7-76118EBFD049}" type="slidenum">
              <a:rPr lang="fr-BE" smtClean="0"/>
              <a:pPr/>
              <a:t>‹N°›</a:t>
            </a:fld>
            <a:endParaRPr lang="fr-BE"/>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145F4734-AB75-4BB0-966F-94CD8B942462}" type="datetime1">
              <a:rPr lang="fr-BE" smtClean="0"/>
              <a:pPr/>
              <a:t>13/11/2015</a:t>
            </a:fld>
            <a:endParaRPr lang="fr-BE"/>
          </a:p>
        </p:txBody>
      </p:sp>
      <p:sp>
        <p:nvSpPr>
          <p:cNvPr id="8" name="Espace réservé du pied de page 7"/>
          <p:cNvSpPr>
            <a:spLocks noGrp="1"/>
          </p:cNvSpPr>
          <p:nvPr>
            <p:ph type="ftr" sz="quarter" idx="11"/>
          </p:nvPr>
        </p:nvSpPr>
        <p:spPr/>
        <p:txBody>
          <a:bodyPr/>
          <a:lstStyle/>
          <a:p>
            <a:r>
              <a:rPr lang="fr-BE" smtClean="0"/>
              <a:t>Formation 31 mai 2011</a:t>
            </a:r>
            <a:endParaRPr lang="fr-BE"/>
          </a:p>
        </p:txBody>
      </p:sp>
      <p:sp>
        <p:nvSpPr>
          <p:cNvPr id="9" name="Espace réservé du numéro de diapositive 8"/>
          <p:cNvSpPr>
            <a:spLocks noGrp="1"/>
          </p:cNvSpPr>
          <p:nvPr>
            <p:ph type="sldNum" sz="quarter" idx="12"/>
          </p:nvPr>
        </p:nvSpPr>
        <p:spPr/>
        <p:txBody>
          <a:bodyPr/>
          <a:lstStyle/>
          <a:p>
            <a:fld id="{9E83ED32-E487-44F2-A3E7-76118EBFD049}" type="slidenum">
              <a:rPr lang="fr-BE" smtClean="0"/>
              <a:pPr/>
              <a:t>‹N°›</a:t>
            </a:fld>
            <a:endParaRPr lang="fr-BE"/>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879BE844-0CB2-4AEB-8888-82ACF53860DF}" type="datetime1">
              <a:rPr lang="fr-BE" smtClean="0"/>
              <a:pPr/>
              <a:t>13/11/2015</a:t>
            </a:fld>
            <a:endParaRPr lang="fr-BE"/>
          </a:p>
        </p:txBody>
      </p:sp>
      <p:sp>
        <p:nvSpPr>
          <p:cNvPr id="4" name="Espace réservé du pied de page 3"/>
          <p:cNvSpPr>
            <a:spLocks noGrp="1"/>
          </p:cNvSpPr>
          <p:nvPr>
            <p:ph type="ftr" sz="quarter" idx="11"/>
          </p:nvPr>
        </p:nvSpPr>
        <p:spPr/>
        <p:txBody>
          <a:bodyPr/>
          <a:lstStyle/>
          <a:p>
            <a:r>
              <a:rPr lang="fr-BE" smtClean="0"/>
              <a:t>Formation 31 mai 2011</a:t>
            </a:r>
            <a:endParaRPr lang="fr-BE"/>
          </a:p>
        </p:txBody>
      </p:sp>
      <p:sp>
        <p:nvSpPr>
          <p:cNvPr id="5" name="Espace réservé du numéro de diapositive 4"/>
          <p:cNvSpPr>
            <a:spLocks noGrp="1"/>
          </p:cNvSpPr>
          <p:nvPr>
            <p:ph type="sldNum" sz="quarter" idx="12"/>
          </p:nvPr>
        </p:nvSpPr>
        <p:spPr/>
        <p:txBody>
          <a:bodyPr/>
          <a:lstStyle/>
          <a:p>
            <a:fld id="{9E83ED32-E487-44F2-A3E7-76118EBFD049}"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1C2EBA6-CC29-4AA0-B08C-B91122FFEED6}" type="datetime1">
              <a:rPr lang="fr-BE" smtClean="0"/>
              <a:pPr/>
              <a:t>13/11/2015</a:t>
            </a:fld>
            <a:endParaRPr lang="fr-BE"/>
          </a:p>
        </p:txBody>
      </p:sp>
      <p:sp>
        <p:nvSpPr>
          <p:cNvPr id="3" name="Espace réservé du pied de page 2"/>
          <p:cNvSpPr>
            <a:spLocks noGrp="1"/>
          </p:cNvSpPr>
          <p:nvPr>
            <p:ph type="ftr" sz="quarter" idx="11"/>
          </p:nvPr>
        </p:nvSpPr>
        <p:spPr/>
        <p:txBody>
          <a:bodyPr/>
          <a:lstStyle/>
          <a:p>
            <a:r>
              <a:rPr lang="fr-BE" smtClean="0"/>
              <a:t>Formation 31 mai 2011</a:t>
            </a:r>
            <a:endParaRPr lang="fr-BE"/>
          </a:p>
        </p:txBody>
      </p:sp>
      <p:sp>
        <p:nvSpPr>
          <p:cNvPr id="4" name="Espace réservé du numéro de diapositive 3"/>
          <p:cNvSpPr>
            <a:spLocks noGrp="1"/>
          </p:cNvSpPr>
          <p:nvPr>
            <p:ph type="sldNum" sz="quarter" idx="12"/>
          </p:nvPr>
        </p:nvSpPr>
        <p:spPr/>
        <p:txBody>
          <a:bodyPr/>
          <a:lstStyle/>
          <a:p>
            <a:fld id="{9E83ED32-E487-44F2-A3E7-76118EBFD049}"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E44BC6A-C234-4189-971E-8D0FF18A91E6}" type="datetime1">
              <a:rPr lang="fr-BE" smtClean="0"/>
              <a:pPr/>
              <a:t>13/11/2015</a:t>
            </a:fld>
            <a:endParaRPr lang="fr-BE"/>
          </a:p>
        </p:txBody>
      </p:sp>
      <p:sp>
        <p:nvSpPr>
          <p:cNvPr id="6" name="Espace réservé du pied de page 5"/>
          <p:cNvSpPr>
            <a:spLocks noGrp="1"/>
          </p:cNvSpPr>
          <p:nvPr>
            <p:ph type="ftr" sz="quarter" idx="11"/>
          </p:nvPr>
        </p:nvSpPr>
        <p:spPr/>
        <p:txBody>
          <a:bodyPr/>
          <a:lstStyle/>
          <a:p>
            <a:r>
              <a:rPr lang="fr-BE" smtClean="0"/>
              <a:t>Formation 31 mai 2011</a:t>
            </a:r>
            <a:endParaRPr lang="fr-BE"/>
          </a:p>
        </p:txBody>
      </p:sp>
      <p:sp>
        <p:nvSpPr>
          <p:cNvPr id="7" name="Espace réservé du numéro de diapositive 6"/>
          <p:cNvSpPr>
            <a:spLocks noGrp="1"/>
          </p:cNvSpPr>
          <p:nvPr>
            <p:ph type="sldNum" sz="quarter" idx="12"/>
          </p:nvPr>
        </p:nvSpPr>
        <p:spPr/>
        <p:txBody>
          <a:bodyPr/>
          <a:lstStyle/>
          <a:p>
            <a:fld id="{9E83ED32-E487-44F2-A3E7-76118EBFD049}" type="slidenum">
              <a:rPr lang="fr-BE" smtClean="0"/>
              <a:pPr/>
              <a:t>‹N°›</a:t>
            </a:fld>
            <a:endParaRPr lang="fr-BE"/>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447D10B-59D7-4C74-A1C6-AD9C027CB6EC}" type="datetime1">
              <a:rPr lang="fr-BE" smtClean="0"/>
              <a:pPr/>
              <a:t>13/11/2015</a:t>
            </a:fld>
            <a:endParaRPr lang="fr-BE"/>
          </a:p>
        </p:txBody>
      </p:sp>
      <p:sp>
        <p:nvSpPr>
          <p:cNvPr id="6" name="Espace réservé du pied de page 5"/>
          <p:cNvSpPr>
            <a:spLocks noGrp="1"/>
          </p:cNvSpPr>
          <p:nvPr>
            <p:ph type="ftr" sz="quarter" idx="11"/>
          </p:nvPr>
        </p:nvSpPr>
        <p:spPr>
          <a:xfrm>
            <a:off x="914400" y="6172200"/>
            <a:ext cx="3886200" cy="457200"/>
          </a:xfrm>
        </p:spPr>
        <p:txBody>
          <a:bodyPr/>
          <a:lstStyle/>
          <a:p>
            <a:r>
              <a:rPr lang="fr-BE" smtClean="0"/>
              <a:t>Formation 31 mai 2011</a:t>
            </a:r>
            <a:endParaRPr lang="fr-BE"/>
          </a:p>
        </p:txBody>
      </p:sp>
      <p:sp>
        <p:nvSpPr>
          <p:cNvPr id="7" name="Espace réservé du numéro de diapositive 6"/>
          <p:cNvSpPr>
            <a:spLocks noGrp="1"/>
          </p:cNvSpPr>
          <p:nvPr>
            <p:ph type="sldNum" sz="quarter" idx="12"/>
          </p:nvPr>
        </p:nvSpPr>
        <p:spPr>
          <a:xfrm>
            <a:off x="146304" y="6208776"/>
            <a:ext cx="457200" cy="457200"/>
          </a:xfrm>
        </p:spPr>
        <p:txBody>
          <a:bodyPr/>
          <a:lstStyle/>
          <a:p>
            <a:fld id="{9E83ED32-E487-44F2-A3E7-76118EBFD049}" type="slidenum">
              <a:rPr lang="fr-BE" smtClean="0"/>
              <a:pPr/>
              <a:t>‹N°›</a:t>
            </a:fld>
            <a:endParaRPr lang="fr-BE"/>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BBC748-5C8D-4D79-BCA5-55DC154C4F18}" type="datetime1">
              <a:rPr lang="fr-BE" smtClean="0"/>
              <a:pPr/>
              <a:t>13/11/2015</a:t>
            </a:fld>
            <a:endParaRPr lang="fr-BE"/>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BE" smtClean="0"/>
              <a:t>Formation 31 mai 2011</a:t>
            </a:r>
            <a:endParaRPr lang="fr-BE"/>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E83ED32-E487-44F2-A3E7-76118EBFD049}"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erralaboris.b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terralaboris.b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33400" y="3214686"/>
            <a:ext cx="7854696" cy="2786082"/>
          </a:xfrm>
        </p:spPr>
        <p:txBody>
          <a:bodyPr>
            <a:normAutofit fontScale="85000" lnSpcReduction="20000"/>
          </a:bodyPr>
          <a:lstStyle/>
          <a:p>
            <a:r>
              <a:rPr lang="fr-BE" sz="4300" dirty="0" smtClean="0">
                <a:latin typeface="Constantia" pitchFamily="18" charset="0"/>
              </a:rPr>
              <a:t>Les spécificités de la procédure judiciaire</a:t>
            </a:r>
          </a:p>
          <a:p>
            <a:r>
              <a:rPr lang="fr-BE" dirty="0" smtClean="0">
                <a:latin typeface="Constantia" pitchFamily="18" charset="0"/>
              </a:rPr>
              <a:t>Formation </a:t>
            </a:r>
            <a:r>
              <a:rPr lang="fr-BE" dirty="0" smtClean="0">
                <a:latin typeface="Constantia" pitchFamily="18" charset="0"/>
              </a:rPr>
              <a:t>du</a:t>
            </a:r>
            <a:r>
              <a:rPr lang="fr-BE" dirty="0" smtClean="0">
                <a:latin typeface="Constantia" pitchFamily="18" charset="0"/>
              </a:rPr>
              <a:t> </a:t>
            </a:r>
            <a:r>
              <a:rPr lang="fr-BE" dirty="0" smtClean="0">
                <a:latin typeface="Constantia" pitchFamily="18" charset="0"/>
              </a:rPr>
              <a:t>13 novembre 2015</a:t>
            </a:r>
          </a:p>
          <a:p>
            <a:endParaRPr lang="fr-BE" dirty="0" smtClean="0">
              <a:latin typeface="Constantia" pitchFamily="18" charset="0"/>
            </a:endParaRPr>
          </a:p>
          <a:p>
            <a:r>
              <a:rPr lang="fr-BE" dirty="0" smtClean="0">
                <a:latin typeface="Constantia" pitchFamily="18" charset="0"/>
              </a:rPr>
              <a:t>Sophie </a:t>
            </a:r>
            <a:r>
              <a:rPr lang="fr-BE" dirty="0" err="1" smtClean="0">
                <a:latin typeface="Constantia" pitchFamily="18" charset="0"/>
              </a:rPr>
              <a:t>Remouchamps</a:t>
            </a:r>
            <a:endParaRPr lang="fr-BE" dirty="0" smtClean="0">
              <a:latin typeface="Constantia" pitchFamily="18" charset="0"/>
            </a:endParaRPr>
          </a:p>
          <a:p>
            <a:r>
              <a:rPr lang="fr-BE" dirty="0" smtClean="0">
                <a:latin typeface="Constantia" pitchFamily="18" charset="0"/>
              </a:rPr>
              <a:t>Avocate (THETIS) </a:t>
            </a:r>
          </a:p>
          <a:p>
            <a:r>
              <a:rPr lang="fr-BE" dirty="0" err="1" smtClean="0">
                <a:latin typeface="Constantia" pitchFamily="18" charset="0"/>
              </a:rPr>
              <a:t>Asbl</a:t>
            </a:r>
            <a:r>
              <a:rPr lang="fr-BE" dirty="0" smtClean="0">
                <a:latin typeface="Constantia" pitchFamily="18" charset="0"/>
              </a:rPr>
              <a:t> Terra </a:t>
            </a:r>
            <a:r>
              <a:rPr lang="fr-BE" dirty="0" err="1" smtClean="0">
                <a:latin typeface="Constantia" pitchFamily="18" charset="0"/>
              </a:rPr>
              <a:t>Laboris</a:t>
            </a:r>
            <a:r>
              <a:rPr lang="fr-BE" dirty="0" smtClean="0">
                <a:latin typeface="Constantia" pitchFamily="18" charset="0"/>
              </a:rPr>
              <a:t> : </a:t>
            </a:r>
            <a:r>
              <a:rPr lang="fr-BE" dirty="0" smtClean="0">
                <a:latin typeface="Constantia" pitchFamily="18" charset="0"/>
                <a:hlinkClick r:id="rId3"/>
              </a:rPr>
              <a:t>www.terralaboris.be</a:t>
            </a:r>
            <a:r>
              <a:rPr lang="fr-BE" dirty="0" smtClean="0">
                <a:latin typeface="Constantia" pitchFamily="18" charset="0"/>
              </a:rPr>
              <a:t> </a:t>
            </a:r>
            <a:endParaRPr lang="fr-BE" dirty="0">
              <a:latin typeface="Constantia" pitchFamily="18" charset="0"/>
            </a:endParaRPr>
          </a:p>
        </p:txBody>
      </p:sp>
      <p:sp>
        <p:nvSpPr>
          <p:cNvPr id="4" name="Espace réservé du numéro de diapositive 3"/>
          <p:cNvSpPr>
            <a:spLocks noGrp="1"/>
          </p:cNvSpPr>
          <p:nvPr>
            <p:ph type="sldNum" sz="quarter" idx="12"/>
          </p:nvPr>
        </p:nvSpPr>
        <p:spPr/>
        <p:txBody>
          <a:bodyPr/>
          <a:lstStyle/>
          <a:p>
            <a:fld id="{9E83ED32-E487-44F2-A3E7-76118EBFD049}" type="slidenum">
              <a:rPr lang="fr-BE" smtClean="0"/>
              <a:pPr/>
              <a:t>1</a:t>
            </a:fld>
            <a:endParaRPr lang="fr-BE"/>
          </a:p>
        </p:txBody>
      </p:sp>
      <p:sp>
        <p:nvSpPr>
          <p:cNvPr id="2" name="Titre 1"/>
          <p:cNvSpPr>
            <a:spLocks noGrp="1"/>
          </p:cNvSpPr>
          <p:nvPr>
            <p:ph type="ctrTitle"/>
          </p:nvPr>
        </p:nvSpPr>
        <p:spPr>
          <a:xfrm>
            <a:off x="533400" y="1371600"/>
            <a:ext cx="7851648" cy="1414458"/>
          </a:xfrm>
        </p:spPr>
        <p:txBody>
          <a:bodyPr/>
          <a:lstStyle/>
          <a:p>
            <a:r>
              <a:rPr lang="fr-BE" dirty="0" smtClean="0">
                <a:latin typeface="Constantia" pitchFamily="18" charset="0"/>
              </a:rPr>
              <a:t>Elections sociales</a:t>
            </a:r>
            <a:endParaRPr lang="fr-BE" dirty="0">
              <a:latin typeface="Constant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33400" y="3214686"/>
            <a:ext cx="7854696" cy="2786082"/>
          </a:xfrm>
        </p:spPr>
        <p:txBody>
          <a:bodyPr>
            <a:normAutofit/>
          </a:bodyPr>
          <a:lstStyle/>
          <a:p>
            <a:r>
              <a:rPr lang="fr-BE" sz="4300" dirty="0" smtClean="0">
                <a:latin typeface="Constantia" pitchFamily="18" charset="0"/>
              </a:rPr>
              <a:t>Merci de votre attention</a:t>
            </a:r>
          </a:p>
          <a:p>
            <a:endParaRPr lang="fr-BE" dirty="0" smtClean="0">
              <a:latin typeface="Constantia" pitchFamily="18" charset="0"/>
            </a:endParaRPr>
          </a:p>
          <a:p>
            <a:r>
              <a:rPr lang="fr-BE" dirty="0" smtClean="0">
                <a:latin typeface="Constantia" pitchFamily="18" charset="0"/>
              </a:rPr>
              <a:t>Décisions disponibles sur </a:t>
            </a:r>
          </a:p>
          <a:p>
            <a:r>
              <a:rPr lang="fr-BE" dirty="0" smtClean="0">
                <a:latin typeface="Constantia" pitchFamily="18" charset="0"/>
                <a:hlinkClick r:id="rId3"/>
              </a:rPr>
              <a:t>www.terralaboris.be</a:t>
            </a:r>
            <a:r>
              <a:rPr lang="fr-BE" dirty="0" smtClean="0">
                <a:latin typeface="Constantia" pitchFamily="18" charset="0"/>
              </a:rPr>
              <a:t> </a:t>
            </a:r>
          </a:p>
        </p:txBody>
      </p:sp>
      <p:sp>
        <p:nvSpPr>
          <p:cNvPr id="4" name="Espace réservé du numéro de diapositive 3"/>
          <p:cNvSpPr>
            <a:spLocks noGrp="1"/>
          </p:cNvSpPr>
          <p:nvPr>
            <p:ph type="sldNum" sz="quarter" idx="12"/>
          </p:nvPr>
        </p:nvSpPr>
        <p:spPr/>
        <p:txBody>
          <a:bodyPr/>
          <a:lstStyle/>
          <a:p>
            <a:fld id="{9E83ED32-E487-44F2-A3E7-76118EBFD049}" type="slidenum">
              <a:rPr lang="fr-BE" smtClean="0"/>
              <a:pPr/>
              <a:t>10</a:t>
            </a:fld>
            <a:endParaRPr lang="fr-BE"/>
          </a:p>
        </p:txBody>
      </p:sp>
      <p:sp>
        <p:nvSpPr>
          <p:cNvPr id="2" name="Titre 1"/>
          <p:cNvSpPr>
            <a:spLocks noGrp="1"/>
          </p:cNvSpPr>
          <p:nvPr>
            <p:ph type="ctrTitle"/>
          </p:nvPr>
        </p:nvSpPr>
        <p:spPr>
          <a:xfrm>
            <a:off x="533400" y="1371600"/>
            <a:ext cx="7851648" cy="1414458"/>
          </a:xfrm>
        </p:spPr>
        <p:txBody>
          <a:bodyPr/>
          <a:lstStyle/>
          <a:p>
            <a:r>
              <a:rPr lang="fr-BE" dirty="0" smtClean="0">
                <a:latin typeface="Constantia" pitchFamily="18" charset="0"/>
              </a:rPr>
              <a:t>Elections sociales</a:t>
            </a:r>
            <a:endParaRPr lang="fr-BE" dirty="0">
              <a:latin typeface="Constantia" pitchFamily="18" charset="0"/>
            </a:endParaRPr>
          </a:p>
        </p:txBody>
      </p:sp>
    </p:spTree>
    <p:extLst>
      <p:ext uri="{BB962C8B-B14F-4D97-AF65-F5344CB8AC3E}">
        <p14:creationId xmlns:p14="http://schemas.microsoft.com/office/powerpoint/2010/main" val="3396066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dirty="0" smtClean="0"/>
              <a:t>Procédure judiciaire : les normes</a:t>
            </a:r>
            <a:endParaRPr lang="fr-FR" dirty="0"/>
          </a:p>
        </p:txBody>
      </p:sp>
      <p:sp>
        <p:nvSpPr>
          <p:cNvPr id="3" name="Espace réservé du numéro de diapositive 2"/>
          <p:cNvSpPr>
            <a:spLocks noGrp="1"/>
          </p:cNvSpPr>
          <p:nvPr>
            <p:ph type="sldNum" sz="quarter" idx="12"/>
          </p:nvPr>
        </p:nvSpPr>
        <p:spPr/>
        <p:txBody>
          <a:bodyPr/>
          <a:lstStyle/>
          <a:p>
            <a:fld id="{9E83ED32-E487-44F2-A3E7-76118EBFD049}" type="slidenum">
              <a:rPr lang="fr-BE" smtClean="0"/>
              <a:pPr/>
              <a:t>2</a:t>
            </a:fld>
            <a:endParaRPr lang="fr-BE"/>
          </a:p>
        </p:txBody>
      </p:sp>
      <p:sp>
        <p:nvSpPr>
          <p:cNvPr id="4" name="Espace réservé du contenu 3"/>
          <p:cNvSpPr>
            <a:spLocks noGrp="1"/>
          </p:cNvSpPr>
          <p:nvPr>
            <p:ph sz="quarter" idx="1"/>
          </p:nvPr>
        </p:nvSpPr>
        <p:spPr>
          <a:xfrm>
            <a:off x="914400" y="1285860"/>
            <a:ext cx="7772400" cy="5000660"/>
          </a:xfrm>
        </p:spPr>
        <p:txBody>
          <a:bodyPr>
            <a:normAutofit fontScale="85000" lnSpcReduction="20000"/>
          </a:bodyPr>
          <a:lstStyle/>
          <a:p>
            <a:pPr marL="502920" indent="-457200">
              <a:buFont typeface="+mj-lt"/>
              <a:buAutoNum type="arabicPeriod"/>
            </a:pPr>
            <a:r>
              <a:rPr lang="fr-FR" b="1" dirty="0" smtClean="0">
                <a:latin typeface="Constantia" pitchFamily="18" charset="0"/>
              </a:rPr>
              <a:t>Art. 24, loi 20/09/1948 et art. 79, </a:t>
            </a:r>
            <a:r>
              <a:rPr lang="fr-FR" b="1" dirty="0">
                <a:latin typeface="Constantia" pitchFamily="18" charset="0"/>
              </a:rPr>
              <a:t>l</a:t>
            </a:r>
            <a:r>
              <a:rPr lang="fr-FR" b="1" dirty="0" smtClean="0">
                <a:latin typeface="Constantia" pitchFamily="18" charset="0"/>
              </a:rPr>
              <a:t>oi 4/08/1996</a:t>
            </a:r>
          </a:p>
          <a:p>
            <a:pPr lvl="1"/>
            <a:r>
              <a:rPr lang="fr-FR" dirty="0" smtClean="0">
                <a:latin typeface="Constantia" pitchFamily="18" charset="0"/>
              </a:rPr>
              <a:t>Droit d’action des OS (personnalité juridique fonctionnelle)</a:t>
            </a:r>
          </a:p>
          <a:p>
            <a:pPr lvl="1"/>
            <a:r>
              <a:rPr lang="fr-FR" dirty="0" smtClean="0">
                <a:latin typeface="Constantia" pitchFamily="18" charset="0"/>
              </a:rPr>
              <a:t>Représentation des OS (porteur d’une procuration écrite)</a:t>
            </a:r>
          </a:p>
          <a:p>
            <a:pPr lvl="1"/>
            <a:r>
              <a:rPr lang="fr-FR" dirty="0" smtClean="0">
                <a:latin typeface="Constantia" pitchFamily="18" charset="0"/>
              </a:rPr>
              <a:t>Mode introduction : requête écrite « simplifiée » (régime dérogatoire C.J. ?)</a:t>
            </a:r>
          </a:p>
          <a:p>
            <a:pPr lvl="1"/>
            <a:r>
              <a:rPr lang="fr-FR" dirty="0" smtClean="0">
                <a:latin typeface="Constantia" pitchFamily="18" charset="0"/>
              </a:rPr>
              <a:t>Calcul des délais pour l’introduction des requêtes</a:t>
            </a:r>
          </a:p>
          <a:p>
            <a:pPr lvl="1"/>
            <a:r>
              <a:rPr lang="fr-FR" dirty="0" smtClean="0">
                <a:latin typeface="Constantia" pitchFamily="18" charset="0"/>
              </a:rPr>
              <a:t>« parties intéressées » (dépôt </a:t>
            </a:r>
            <a:r>
              <a:rPr lang="fr-FR" i="1" dirty="0" smtClean="0">
                <a:latin typeface="Constantia" pitchFamily="18" charset="0"/>
              </a:rPr>
              <a:t>in </a:t>
            </a:r>
            <a:r>
              <a:rPr lang="fr-FR" i="1" dirty="0" err="1" smtClean="0">
                <a:latin typeface="Constantia" pitchFamily="18" charset="0"/>
              </a:rPr>
              <a:t>limine</a:t>
            </a:r>
            <a:r>
              <a:rPr lang="fr-FR" i="1" dirty="0" smtClean="0">
                <a:latin typeface="Constantia" pitchFamily="18" charset="0"/>
              </a:rPr>
              <a:t> </a:t>
            </a:r>
            <a:r>
              <a:rPr lang="fr-FR" i="1" dirty="0" err="1" smtClean="0">
                <a:latin typeface="Constantia" pitchFamily="18" charset="0"/>
              </a:rPr>
              <a:t>litis</a:t>
            </a:r>
            <a:r>
              <a:rPr lang="fr-FR" i="1" dirty="0" smtClean="0">
                <a:latin typeface="Constantia" pitchFamily="18" charset="0"/>
              </a:rPr>
              <a:t> </a:t>
            </a:r>
            <a:r>
              <a:rPr lang="fr-FR" dirty="0" smtClean="0">
                <a:latin typeface="Constantia" pitchFamily="18" charset="0"/>
              </a:rPr>
              <a:t>d’une liste)</a:t>
            </a:r>
          </a:p>
          <a:p>
            <a:pPr lvl="1"/>
            <a:r>
              <a:rPr lang="fr-FR" dirty="0" smtClean="0">
                <a:latin typeface="Constantia" pitchFamily="18" charset="0"/>
              </a:rPr>
              <a:t>Délégation au Roi : fixation des délais d’introduction et possibilité d’appel </a:t>
            </a:r>
          </a:p>
          <a:p>
            <a:pPr marL="502920" indent="-457200">
              <a:buFont typeface="+mj-lt"/>
              <a:buAutoNum type="arabicPeriod"/>
            </a:pPr>
            <a:r>
              <a:rPr lang="fr-FR" b="1" dirty="0" smtClean="0">
                <a:latin typeface="Constantia" pitchFamily="18" charset="0"/>
              </a:rPr>
              <a:t>Art. 12</a:t>
            </a:r>
            <a:r>
              <a:rPr lang="fr-FR" b="1" i="1" dirty="0" smtClean="0">
                <a:latin typeface="Constantia" pitchFamily="18" charset="0"/>
              </a:rPr>
              <a:t>bis</a:t>
            </a:r>
            <a:r>
              <a:rPr lang="fr-FR" b="1" dirty="0" smtClean="0">
                <a:latin typeface="Constantia" pitchFamily="18" charset="0"/>
              </a:rPr>
              <a:t>, 31</a:t>
            </a:r>
            <a:r>
              <a:rPr lang="fr-FR" b="1" i="1" dirty="0" smtClean="0">
                <a:latin typeface="Constantia" pitchFamily="18" charset="0"/>
              </a:rPr>
              <a:t>bis</a:t>
            </a:r>
            <a:r>
              <a:rPr lang="fr-FR" b="1" dirty="0" smtClean="0">
                <a:latin typeface="Constantia" pitchFamily="18" charset="0"/>
              </a:rPr>
              <a:t>, 39 et 78</a:t>
            </a:r>
            <a:r>
              <a:rPr lang="fr-FR" b="1" i="1" dirty="0" smtClean="0">
                <a:latin typeface="Constantia" pitchFamily="18" charset="0"/>
              </a:rPr>
              <a:t>bis</a:t>
            </a:r>
            <a:r>
              <a:rPr lang="fr-FR" b="1" dirty="0" smtClean="0">
                <a:latin typeface="Constantia" pitchFamily="18" charset="0"/>
              </a:rPr>
              <a:t>, loi 4/12/2007</a:t>
            </a:r>
            <a:r>
              <a:rPr lang="fr-FR" dirty="0" smtClean="0">
                <a:latin typeface="Constantia" pitchFamily="18" charset="0"/>
              </a:rPr>
              <a:t> : reprend les dispositions contenues dans AR puis (ES 2008) dans loi du 4/12/2007 (II). Pour ES 2016 : les procédures (pré)électorales et judiciaires sont régies par la même loi (= 4/12/2007)</a:t>
            </a:r>
          </a:p>
          <a:p>
            <a:pPr marL="502920" indent="-457200">
              <a:buFont typeface="+mj-lt"/>
              <a:buAutoNum type="arabicPeriod"/>
            </a:pPr>
            <a:r>
              <a:rPr lang="fr-FR" b="1" dirty="0" smtClean="0">
                <a:latin typeface="Constantia" pitchFamily="18" charset="0"/>
              </a:rPr>
              <a:t>Code judiciaire</a:t>
            </a:r>
            <a:r>
              <a:rPr lang="fr-FR" dirty="0" smtClean="0">
                <a:latin typeface="Constantia" pitchFamily="18" charset="0"/>
              </a:rPr>
              <a:t> : application par défaut → connexité, demandes additionnelles et nouvelles, régime des nullités, astreinte et dépens</a:t>
            </a:r>
            <a:endParaRPr lang="fr-FR" dirty="0">
              <a:latin typeface="Constant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25470"/>
          </a:xfrm>
        </p:spPr>
        <p:txBody>
          <a:bodyPr>
            <a:normAutofit fontScale="90000"/>
          </a:bodyPr>
          <a:lstStyle/>
          <a:p>
            <a:r>
              <a:rPr lang="fr-FR" dirty="0" smtClean="0"/>
              <a:t>Procédure judiciaire : nature</a:t>
            </a:r>
            <a:endParaRPr lang="fr-FR" dirty="0"/>
          </a:p>
        </p:txBody>
      </p:sp>
      <p:sp>
        <p:nvSpPr>
          <p:cNvPr id="3" name="Espace réservé du numéro de diapositive 2"/>
          <p:cNvSpPr>
            <a:spLocks noGrp="1"/>
          </p:cNvSpPr>
          <p:nvPr>
            <p:ph type="sldNum" sz="quarter" idx="12"/>
          </p:nvPr>
        </p:nvSpPr>
        <p:spPr/>
        <p:txBody>
          <a:bodyPr/>
          <a:lstStyle/>
          <a:p>
            <a:fld id="{9E83ED32-E487-44F2-A3E7-76118EBFD049}" type="slidenum">
              <a:rPr lang="fr-BE" smtClean="0"/>
              <a:pPr/>
              <a:t>3</a:t>
            </a:fld>
            <a:endParaRPr lang="fr-BE"/>
          </a:p>
        </p:txBody>
      </p:sp>
      <p:sp>
        <p:nvSpPr>
          <p:cNvPr id="4" name="Espace réservé du contenu 3"/>
          <p:cNvSpPr>
            <a:spLocks noGrp="1"/>
          </p:cNvSpPr>
          <p:nvPr>
            <p:ph sz="quarter" idx="1"/>
          </p:nvPr>
        </p:nvSpPr>
        <p:spPr>
          <a:xfrm>
            <a:off x="914400" y="1142984"/>
            <a:ext cx="7772400" cy="5143536"/>
          </a:xfrm>
        </p:spPr>
        <p:txBody>
          <a:bodyPr>
            <a:normAutofit fontScale="92500" lnSpcReduction="20000"/>
          </a:bodyPr>
          <a:lstStyle/>
          <a:p>
            <a:r>
              <a:rPr lang="fr-FR" dirty="0" smtClean="0">
                <a:latin typeface="Constantia" pitchFamily="18" charset="0"/>
              </a:rPr>
              <a:t>Ordre public : </a:t>
            </a:r>
          </a:p>
          <a:p>
            <a:pPr lvl="1">
              <a:buFont typeface="Wingdings" pitchFamily="2" charset="2"/>
              <a:buChar char="Ø"/>
            </a:pPr>
            <a:r>
              <a:rPr lang="fr-FR" dirty="0" smtClean="0">
                <a:latin typeface="Constantia" pitchFamily="18" charset="0"/>
              </a:rPr>
              <a:t> En cas de contestation judiciaire : absence d’effet d’un accord, d’une renonciation ou d’un aveu</a:t>
            </a:r>
          </a:p>
          <a:p>
            <a:pPr lvl="2">
              <a:buNone/>
            </a:pPr>
            <a:r>
              <a:rPr lang="fr-FR" dirty="0" smtClean="0">
                <a:latin typeface="Constantia" pitchFamily="18" charset="0"/>
              </a:rPr>
              <a:t>Ex : accord sur UTE n’empêche pas le TT de décider en sens contraire (il doit vérifier si les conditions objectives de l’existence de l’UTE existent et ne peut se fonder sur l’accord)</a:t>
            </a:r>
          </a:p>
          <a:p>
            <a:pPr lvl="1">
              <a:buFont typeface="Wingdings" pitchFamily="2" charset="2"/>
              <a:buChar char="Ø"/>
            </a:pPr>
            <a:r>
              <a:rPr lang="fr-FR" dirty="0" smtClean="0">
                <a:latin typeface="Constantia" pitchFamily="18" charset="0"/>
              </a:rPr>
              <a:t>Si accord pendant la procédure : vérification obligatoire de sa conformité à la réglementation</a:t>
            </a:r>
          </a:p>
          <a:p>
            <a:pPr lvl="1">
              <a:buFont typeface="Wingdings" pitchFamily="2" charset="2"/>
              <a:buChar char="Ø"/>
            </a:pPr>
            <a:r>
              <a:rPr lang="fr-FR" dirty="0" smtClean="0">
                <a:latin typeface="Constantia" pitchFamily="18" charset="0"/>
              </a:rPr>
              <a:t>Le juge peut prendre la décision la plus appropriée eu égard à l’irrégularité </a:t>
            </a:r>
          </a:p>
          <a:p>
            <a:pPr lvl="2">
              <a:buNone/>
            </a:pPr>
            <a:r>
              <a:rPr lang="fr-FR" dirty="0" smtClean="0">
                <a:latin typeface="Constantia" pitchFamily="18" charset="0"/>
              </a:rPr>
              <a:t>Application la plus courante : annulation ou rectification du résultat des élections sociales</a:t>
            </a:r>
          </a:p>
          <a:p>
            <a:pPr lvl="1">
              <a:buFont typeface="Wingdings" pitchFamily="2" charset="2"/>
              <a:buChar char="Ø"/>
            </a:pPr>
            <a:r>
              <a:rPr lang="fr-FR" dirty="0" smtClean="0">
                <a:latin typeface="Constantia" pitchFamily="18" charset="0"/>
              </a:rPr>
              <a:t>Absence de valeur des précédents : les jugements rendus lors des ES précédentes n’ont pas d’autorité de chose jugée. De plus, jugements rendus (procédure en cours) n’ont l’autorité de chose jugée que sur les points pour lesquels la contestation a été soumise et tranchée </a:t>
            </a:r>
          </a:p>
          <a:p>
            <a:endParaRPr lang="fr-FR" dirty="0" smtClean="0">
              <a:latin typeface="Constant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7772400" cy="785794"/>
          </a:xfrm>
        </p:spPr>
        <p:txBody>
          <a:bodyPr>
            <a:normAutofit fontScale="90000"/>
          </a:bodyPr>
          <a:lstStyle/>
          <a:p>
            <a:r>
              <a:rPr lang="fr-FR" dirty="0" smtClean="0"/>
              <a:t>Procédure judiciaire : les spécificités </a:t>
            </a:r>
            <a:endParaRPr lang="fr-FR" dirty="0"/>
          </a:p>
        </p:txBody>
      </p:sp>
      <p:sp>
        <p:nvSpPr>
          <p:cNvPr id="3" name="Espace réservé du numéro de diapositive 2"/>
          <p:cNvSpPr>
            <a:spLocks noGrp="1"/>
          </p:cNvSpPr>
          <p:nvPr>
            <p:ph type="sldNum" sz="quarter" idx="12"/>
          </p:nvPr>
        </p:nvSpPr>
        <p:spPr/>
        <p:txBody>
          <a:bodyPr/>
          <a:lstStyle/>
          <a:p>
            <a:fld id="{9E83ED32-E487-44F2-A3E7-76118EBFD049}" type="slidenum">
              <a:rPr lang="fr-BE" smtClean="0"/>
              <a:pPr/>
              <a:t>4</a:t>
            </a:fld>
            <a:endParaRPr lang="fr-BE"/>
          </a:p>
        </p:txBody>
      </p:sp>
      <p:sp>
        <p:nvSpPr>
          <p:cNvPr id="4" name="Espace réservé du contenu 3"/>
          <p:cNvSpPr>
            <a:spLocks noGrp="1"/>
          </p:cNvSpPr>
          <p:nvPr>
            <p:ph sz="quarter" idx="1"/>
          </p:nvPr>
        </p:nvSpPr>
        <p:spPr>
          <a:xfrm>
            <a:off x="914400" y="928670"/>
            <a:ext cx="7772400" cy="5572164"/>
          </a:xfrm>
        </p:spPr>
        <p:txBody>
          <a:bodyPr>
            <a:normAutofit fontScale="77500" lnSpcReduction="20000"/>
          </a:bodyPr>
          <a:lstStyle/>
          <a:p>
            <a:r>
              <a:rPr lang="fr-FR" dirty="0" smtClean="0">
                <a:latin typeface="Constantia" pitchFamily="18" charset="0"/>
              </a:rPr>
              <a:t>Les </a:t>
            </a:r>
            <a:r>
              <a:rPr lang="fr-FR" b="1" dirty="0" smtClean="0">
                <a:latin typeface="Constantia" pitchFamily="18" charset="0"/>
              </a:rPr>
              <a:t>« recours organisés » </a:t>
            </a:r>
            <a:r>
              <a:rPr lang="fr-FR" dirty="0" smtClean="0">
                <a:latin typeface="Constantia" pitchFamily="18" charset="0"/>
              </a:rPr>
              <a:t>= Art. 12</a:t>
            </a:r>
            <a:r>
              <a:rPr lang="fr-FR" i="1" dirty="0" smtClean="0">
                <a:latin typeface="Constantia" pitchFamily="18" charset="0"/>
              </a:rPr>
              <a:t>bis</a:t>
            </a:r>
            <a:r>
              <a:rPr lang="fr-FR" dirty="0" smtClean="0">
                <a:latin typeface="Constantia" pitchFamily="18" charset="0"/>
              </a:rPr>
              <a:t>, 31</a:t>
            </a:r>
            <a:r>
              <a:rPr lang="fr-FR" i="1" dirty="0" smtClean="0">
                <a:latin typeface="Constantia" pitchFamily="18" charset="0"/>
              </a:rPr>
              <a:t>bis</a:t>
            </a:r>
            <a:r>
              <a:rPr lang="fr-FR" dirty="0" smtClean="0">
                <a:latin typeface="Constantia" pitchFamily="18" charset="0"/>
              </a:rPr>
              <a:t>, 39 et 78</a:t>
            </a:r>
            <a:r>
              <a:rPr lang="fr-FR" i="1" dirty="0" smtClean="0">
                <a:latin typeface="Constantia" pitchFamily="18" charset="0"/>
              </a:rPr>
              <a:t>bis</a:t>
            </a:r>
            <a:r>
              <a:rPr lang="fr-FR" dirty="0" smtClean="0">
                <a:latin typeface="Constantia" pitchFamily="18" charset="0"/>
              </a:rPr>
              <a:t>, Loi 4/12/2007 </a:t>
            </a:r>
          </a:p>
          <a:p>
            <a:pPr lvl="1"/>
            <a:r>
              <a:rPr lang="fr-FR" dirty="0" smtClean="0">
                <a:latin typeface="Constantia" pitchFamily="18" charset="0"/>
              </a:rPr>
              <a:t>4 recours organisés : </a:t>
            </a:r>
          </a:p>
          <a:p>
            <a:pPr marL="1051560" lvl="2" indent="-457200">
              <a:buFont typeface="+mj-lt"/>
              <a:buAutoNum type="arabicParenR"/>
            </a:pPr>
            <a:r>
              <a:rPr lang="fr-FR" dirty="0" smtClean="0">
                <a:latin typeface="Constantia" pitchFamily="18" charset="0"/>
              </a:rPr>
              <a:t>Recours contre les décisions X-35 (UTE et fonctions)</a:t>
            </a:r>
          </a:p>
          <a:p>
            <a:pPr marL="1051560" lvl="2" indent="-457200">
              <a:buFont typeface="+mj-lt"/>
              <a:buAutoNum type="arabicParenR"/>
            </a:pPr>
            <a:r>
              <a:rPr lang="fr-FR" dirty="0" smtClean="0">
                <a:latin typeface="Constantia" pitchFamily="18" charset="0"/>
              </a:rPr>
              <a:t>Recours sur les réclamations relatives à l’affichage X </a:t>
            </a:r>
          </a:p>
          <a:p>
            <a:pPr marL="1051560" lvl="2" indent="-457200">
              <a:buFont typeface="+mj-lt"/>
              <a:buAutoNum type="arabicParenR"/>
            </a:pPr>
            <a:r>
              <a:rPr lang="fr-FR" dirty="0" smtClean="0">
                <a:latin typeface="Constantia" pitchFamily="18" charset="0"/>
              </a:rPr>
              <a:t>Recours contre les candidatures (X+35)</a:t>
            </a:r>
          </a:p>
          <a:p>
            <a:pPr marL="1051560" lvl="2" indent="-457200">
              <a:buFont typeface="+mj-lt"/>
              <a:buAutoNum type="arabicParenR"/>
            </a:pPr>
            <a:r>
              <a:rPr lang="fr-FR" dirty="0" smtClean="0">
                <a:latin typeface="Constantia" pitchFamily="18" charset="0"/>
              </a:rPr>
              <a:t>Recours relatif aux résultats (annulation et rectification) et composition délégation patronale (correspondance fonctions direction)</a:t>
            </a:r>
          </a:p>
          <a:p>
            <a:pPr lvl="1"/>
            <a:r>
              <a:rPr lang="fr-FR" dirty="0" smtClean="0">
                <a:latin typeface="Constantia" pitchFamily="18" charset="0"/>
              </a:rPr>
              <a:t>Recours soumis à des délais stricts : durée (5 à 13 j calendriers) et point de départ fixe (jour ultime de la formalité)</a:t>
            </a:r>
          </a:p>
          <a:p>
            <a:pPr lvl="2"/>
            <a:r>
              <a:rPr lang="fr-FR" dirty="0" smtClean="0">
                <a:latin typeface="Constantia" pitchFamily="18" charset="0"/>
              </a:rPr>
              <a:t>Prescrits à peine de déchéance (pas de prolongation)</a:t>
            </a:r>
          </a:p>
          <a:p>
            <a:pPr lvl="2"/>
            <a:r>
              <a:rPr lang="fr-FR" dirty="0" smtClean="0">
                <a:latin typeface="Constantia" pitchFamily="18" charset="0"/>
              </a:rPr>
              <a:t>S’appliquent aux demandes nouvelles</a:t>
            </a:r>
          </a:p>
          <a:p>
            <a:pPr lvl="1"/>
            <a:r>
              <a:rPr lang="fr-FR" dirty="0" smtClean="0">
                <a:latin typeface="Constantia" pitchFamily="18" charset="0"/>
              </a:rPr>
              <a:t>Parfois, préalable (réclamation) indispensable (sous peine irrecevabilité)</a:t>
            </a:r>
          </a:p>
          <a:p>
            <a:pPr lvl="1"/>
            <a:r>
              <a:rPr lang="fr-FR" dirty="0" smtClean="0">
                <a:latin typeface="Constantia" pitchFamily="18" charset="0"/>
              </a:rPr>
              <a:t>Jugement : pas de tentative de conciliation et délai de prononcé réduit (mais non prescrit à peine de nullité) (25, 7, 14 et 67j de la date réception du recours)</a:t>
            </a:r>
          </a:p>
          <a:p>
            <a:pPr lvl="1"/>
            <a:r>
              <a:rPr lang="fr-FR" dirty="0" smtClean="0">
                <a:latin typeface="Constantia" pitchFamily="18" charset="0"/>
              </a:rPr>
              <a:t>Limitation des voies de recours (appel ou opposition) : uniquement pour le recours contre le résultat des élections (annulation ou rectification) (dans les autres cas : TT statue en dernier ressort)  </a:t>
            </a:r>
          </a:p>
          <a:p>
            <a:pPr lvl="1">
              <a:buNone/>
            </a:pPr>
            <a:endParaRPr lang="fr-FR" dirty="0" smtClean="0">
              <a:latin typeface="Constantia" pitchFamily="18" charset="0"/>
            </a:endParaRPr>
          </a:p>
          <a:p>
            <a:endParaRPr lang="fr-FR" dirty="0" smtClean="0">
              <a:latin typeface="Constant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7772400" cy="785794"/>
          </a:xfrm>
        </p:spPr>
        <p:txBody>
          <a:bodyPr>
            <a:normAutofit fontScale="90000"/>
          </a:bodyPr>
          <a:lstStyle/>
          <a:p>
            <a:r>
              <a:rPr lang="fr-FR" dirty="0" smtClean="0"/>
              <a:t>Procédure judiciaire : les spécificités </a:t>
            </a:r>
            <a:endParaRPr lang="fr-FR" dirty="0"/>
          </a:p>
        </p:txBody>
      </p:sp>
      <p:sp>
        <p:nvSpPr>
          <p:cNvPr id="3" name="Espace réservé du numéro de diapositive 2"/>
          <p:cNvSpPr>
            <a:spLocks noGrp="1"/>
          </p:cNvSpPr>
          <p:nvPr>
            <p:ph type="sldNum" sz="quarter" idx="12"/>
          </p:nvPr>
        </p:nvSpPr>
        <p:spPr/>
        <p:txBody>
          <a:bodyPr/>
          <a:lstStyle/>
          <a:p>
            <a:fld id="{9E83ED32-E487-44F2-A3E7-76118EBFD049}" type="slidenum">
              <a:rPr lang="fr-BE" smtClean="0"/>
              <a:pPr/>
              <a:t>5</a:t>
            </a:fld>
            <a:endParaRPr lang="fr-BE"/>
          </a:p>
        </p:txBody>
      </p:sp>
      <p:sp>
        <p:nvSpPr>
          <p:cNvPr id="4" name="Espace réservé du contenu 3"/>
          <p:cNvSpPr>
            <a:spLocks noGrp="1"/>
          </p:cNvSpPr>
          <p:nvPr>
            <p:ph sz="quarter" idx="1"/>
          </p:nvPr>
        </p:nvSpPr>
        <p:spPr>
          <a:xfrm>
            <a:off x="914400" y="928670"/>
            <a:ext cx="7772400" cy="5572164"/>
          </a:xfrm>
        </p:spPr>
        <p:txBody>
          <a:bodyPr>
            <a:normAutofit fontScale="92500" lnSpcReduction="10000"/>
          </a:bodyPr>
          <a:lstStyle/>
          <a:p>
            <a:r>
              <a:rPr lang="fr-FR" dirty="0" smtClean="0">
                <a:latin typeface="Constantia" pitchFamily="18" charset="0"/>
              </a:rPr>
              <a:t>Les </a:t>
            </a:r>
            <a:r>
              <a:rPr lang="fr-FR" b="1" dirty="0" smtClean="0">
                <a:latin typeface="Constantia" pitchFamily="18" charset="0"/>
              </a:rPr>
              <a:t>recours non organisés </a:t>
            </a:r>
            <a:r>
              <a:rPr lang="fr-FR" dirty="0" smtClean="0">
                <a:latin typeface="Constantia" pitchFamily="18" charset="0"/>
              </a:rPr>
              <a:t>(= ceux qui ne sont pas visés par les articles précités loi 4/12/2007)</a:t>
            </a:r>
          </a:p>
          <a:p>
            <a:pPr lvl="1"/>
            <a:r>
              <a:rPr lang="fr-FR" dirty="0" smtClean="0">
                <a:latin typeface="Constantia" pitchFamily="18" charset="0"/>
              </a:rPr>
              <a:t>Quelle contestation ?</a:t>
            </a:r>
          </a:p>
          <a:p>
            <a:pPr lvl="2"/>
            <a:r>
              <a:rPr lang="fr-FR" dirty="0" smtClean="0">
                <a:latin typeface="Constantia" pitchFamily="18" charset="0"/>
              </a:rPr>
              <a:t>(le plus souvent) « démarrage des élections » (= cas de l’employeur qui n’a pas lancé la procédure électorale) : recours non organisé si aucune des entités juridiques concernées par l’action n’a réalisé les opérations X-60 et que la demande vise l’organisation des élections (même si elle vise aussi la détermination des UTE)</a:t>
            </a:r>
          </a:p>
          <a:p>
            <a:pPr lvl="2"/>
            <a:r>
              <a:rPr lang="fr-FR" dirty="0" smtClean="0">
                <a:latin typeface="Constantia" pitchFamily="18" charset="0"/>
              </a:rPr>
              <a:t>N’importe quelle opération (ou omission) non visée par les recours réglementés : ex. : absence affichage X, absence d’affichage X+35, …</a:t>
            </a:r>
          </a:p>
          <a:p>
            <a:pPr lvl="1"/>
            <a:r>
              <a:rPr lang="fr-FR" dirty="0" smtClean="0">
                <a:latin typeface="Constantia" pitchFamily="18" charset="0"/>
              </a:rPr>
              <a:t>Quel régime ? Pas de délai fixé, appel possible, délai de prononcé du jugement « normal »</a:t>
            </a:r>
          </a:p>
          <a:p>
            <a:pPr lvl="1"/>
            <a:r>
              <a:rPr lang="fr-FR" dirty="0" smtClean="0">
                <a:latin typeface="Constantia" pitchFamily="18" charset="0"/>
              </a:rPr>
              <a:t>Restriction en termes de délai : si le recours concerne une opération préalable aux élections, il doit être introduit avant la date des élections et à un moment où la procédure électorale peut encore se dérouler normalement</a:t>
            </a:r>
          </a:p>
          <a:p>
            <a:pPr lvl="1">
              <a:buNone/>
            </a:pPr>
            <a:endParaRPr lang="fr-FR" dirty="0" smtClean="0">
              <a:latin typeface="Constantia" pitchFamily="18" charset="0"/>
            </a:endParaRPr>
          </a:p>
          <a:p>
            <a:endParaRPr lang="fr-FR" dirty="0" smtClean="0">
              <a:latin typeface="Constantia" pitchFamily="18" charset="0"/>
            </a:endParaRPr>
          </a:p>
        </p:txBody>
      </p:sp>
    </p:spTree>
    <p:extLst>
      <p:ext uri="{BB962C8B-B14F-4D97-AF65-F5344CB8AC3E}">
        <p14:creationId xmlns:p14="http://schemas.microsoft.com/office/powerpoint/2010/main" val="4245351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7772400" cy="928670"/>
          </a:xfrm>
        </p:spPr>
        <p:txBody>
          <a:bodyPr>
            <a:noAutofit/>
          </a:bodyPr>
          <a:lstStyle/>
          <a:p>
            <a:r>
              <a:rPr lang="fr-FR" sz="2400" dirty="0" smtClean="0"/>
              <a:t>Procédure judiciaire : les aspects spécifiques communs aux recours</a:t>
            </a:r>
            <a:endParaRPr lang="fr-FR" sz="2400" dirty="0"/>
          </a:p>
        </p:txBody>
      </p:sp>
      <p:sp>
        <p:nvSpPr>
          <p:cNvPr id="3" name="Espace réservé du numéro de diapositive 2"/>
          <p:cNvSpPr>
            <a:spLocks noGrp="1"/>
          </p:cNvSpPr>
          <p:nvPr>
            <p:ph type="sldNum" sz="quarter" idx="12"/>
          </p:nvPr>
        </p:nvSpPr>
        <p:spPr/>
        <p:txBody>
          <a:bodyPr/>
          <a:lstStyle/>
          <a:p>
            <a:fld id="{9E83ED32-E487-44F2-A3E7-76118EBFD049}" type="slidenum">
              <a:rPr lang="fr-BE" smtClean="0"/>
              <a:pPr/>
              <a:t>6</a:t>
            </a:fld>
            <a:endParaRPr lang="fr-BE"/>
          </a:p>
        </p:txBody>
      </p:sp>
      <p:sp>
        <p:nvSpPr>
          <p:cNvPr id="4" name="Espace réservé du contenu 3"/>
          <p:cNvSpPr>
            <a:spLocks noGrp="1"/>
          </p:cNvSpPr>
          <p:nvPr>
            <p:ph sz="quarter" idx="1"/>
          </p:nvPr>
        </p:nvSpPr>
        <p:spPr>
          <a:xfrm>
            <a:off x="914400" y="928670"/>
            <a:ext cx="7772400" cy="5572164"/>
          </a:xfrm>
        </p:spPr>
        <p:txBody>
          <a:bodyPr>
            <a:normAutofit fontScale="92500" lnSpcReduction="20000"/>
          </a:bodyPr>
          <a:lstStyle/>
          <a:p>
            <a:r>
              <a:rPr lang="fr-FR" b="1" dirty="0" smtClean="0">
                <a:latin typeface="Constantia" pitchFamily="18" charset="0"/>
              </a:rPr>
              <a:t>« Parties intéressées » </a:t>
            </a:r>
            <a:r>
              <a:rPr lang="fr-FR" dirty="0" smtClean="0">
                <a:latin typeface="Constantia" pitchFamily="18" charset="0"/>
              </a:rPr>
              <a:t>: art. 24§2 Loi 48 et 79§2 Loi 96 imposent l’obligation de déposer </a:t>
            </a:r>
            <a:r>
              <a:rPr lang="fr-FR" i="1" dirty="0" smtClean="0">
                <a:latin typeface="Constantia" pitchFamily="18" charset="0"/>
              </a:rPr>
              <a:t>in </a:t>
            </a:r>
            <a:r>
              <a:rPr lang="fr-FR" i="1" dirty="0" err="1" smtClean="0">
                <a:latin typeface="Constantia" pitchFamily="18" charset="0"/>
              </a:rPr>
              <a:t>limine</a:t>
            </a:r>
            <a:r>
              <a:rPr lang="fr-FR" i="1" dirty="0" smtClean="0">
                <a:latin typeface="Constantia" pitchFamily="18" charset="0"/>
              </a:rPr>
              <a:t> </a:t>
            </a:r>
            <a:r>
              <a:rPr lang="fr-FR" i="1" dirty="0" err="1" smtClean="0">
                <a:latin typeface="Constantia" pitchFamily="18" charset="0"/>
              </a:rPr>
              <a:t>litis</a:t>
            </a:r>
            <a:r>
              <a:rPr lang="fr-FR" dirty="0" smtClean="0">
                <a:latin typeface="Constantia" pitchFamily="18" charset="0"/>
              </a:rPr>
              <a:t> la liste (nom+adresse) de ces parties</a:t>
            </a:r>
          </a:p>
          <a:p>
            <a:pPr lvl="1"/>
            <a:r>
              <a:rPr lang="fr-FR" dirty="0" smtClean="0">
                <a:latin typeface="Constantia" pitchFamily="18" charset="0"/>
              </a:rPr>
              <a:t>Objectif : garantir les droits de la défense au vu du caractère accéléré de la procédure. Vise ainsi à permettre la mise à la cause de toutes les parties concernées</a:t>
            </a:r>
          </a:p>
          <a:p>
            <a:pPr lvl="1"/>
            <a:r>
              <a:rPr lang="fr-FR" dirty="0" smtClean="0">
                <a:latin typeface="Constantia" pitchFamily="18" charset="0"/>
              </a:rPr>
              <a:t>Qui ? Peut-être les entités juridique (qui composent l’UTE), OS ou travailleurs - à apprécier en fonction de la nature du recours et de l’intérêt potentiel des intéressés</a:t>
            </a:r>
          </a:p>
          <a:p>
            <a:pPr lvl="1"/>
            <a:r>
              <a:rPr lang="fr-FR" dirty="0" smtClean="0">
                <a:latin typeface="Constantia" pitchFamily="18" charset="0"/>
              </a:rPr>
              <a:t>Absence de formalisme : si omission, régularisation peut être ordonnée par le TT (</a:t>
            </a:r>
            <a:r>
              <a:rPr lang="fr-FR" dirty="0" smtClean="0">
                <a:latin typeface="Calibri"/>
              </a:rPr>
              <a:t>→ </a:t>
            </a:r>
            <a:r>
              <a:rPr lang="fr-FR" dirty="0" smtClean="0">
                <a:latin typeface="Constantia" pitchFamily="18" charset="0"/>
              </a:rPr>
              <a:t>RDD pour  assurer cette mise à la cause par le requérant)</a:t>
            </a:r>
          </a:p>
          <a:p>
            <a:r>
              <a:rPr lang="fr-FR" dirty="0" smtClean="0">
                <a:latin typeface="Constantia" pitchFamily="18" charset="0"/>
              </a:rPr>
              <a:t>Entités juridiques (employeur): toutes celles concernées doivent être à la cause </a:t>
            </a:r>
            <a:r>
              <a:rPr lang="fr-FR" b="1" dirty="0" smtClean="0">
                <a:latin typeface="Constantia" pitchFamily="18" charset="0"/>
              </a:rPr>
              <a:t>(« indivisibilité »</a:t>
            </a:r>
            <a:r>
              <a:rPr lang="fr-FR" dirty="0" smtClean="0">
                <a:latin typeface="Constantia" pitchFamily="18" charset="0"/>
              </a:rPr>
              <a:t>) – soit via la requête (« défenderesses ») soit comme « parties intéressées » (</a:t>
            </a:r>
            <a:r>
              <a:rPr lang="fr-FR" dirty="0" err="1" smtClean="0">
                <a:latin typeface="Constantia" pitchFamily="18" charset="0"/>
              </a:rPr>
              <a:t>Cass</a:t>
            </a:r>
            <a:r>
              <a:rPr lang="fr-FR" dirty="0" smtClean="0">
                <a:latin typeface="Constantia" pitchFamily="18" charset="0"/>
              </a:rPr>
              <a:t>., 27/10/2008 : parties intéressées = parties défenderesses) </a:t>
            </a:r>
          </a:p>
          <a:p>
            <a:endParaRPr lang="fr-FR" dirty="0" smtClean="0">
              <a:latin typeface="Constantia" pitchFamily="18" charset="0"/>
            </a:endParaRPr>
          </a:p>
          <a:p>
            <a:pPr lvl="1">
              <a:buNone/>
            </a:pPr>
            <a:endParaRPr lang="fr-FR" dirty="0" smtClean="0">
              <a:latin typeface="Constantia" pitchFamily="18" charset="0"/>
            </a:endParaRPr>
          </a:p>
          <a:p>
            <a:endParaRPr lang="fr-FR" dirty="0" smtClean="0">
              <a:latin typeface="Constant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7772400" cy="692696"/>
          </a:xfrm>
        </p:spPr>
        <p:txBody>
          <a:bodyPr>
            <a:normAutofit/>
          </a:bodyPr>
          <a:lstStyle/>
          <a:p>
            <a:r>
              <a:rPr lang="fr-FR" sz="3600" dirty="0" smtClean="0"/>
              <a:t>Procédure judiciaire : la preuve</a:t>
            </a:r>
            <a:endParaRPr lang="fr-FR" sz="3600" dirty="0"/>
          </a:p>
        </p:txBody>
      </p:sp>
      <p:sp>
        <p:nvSpPr>
          <p:cNvPr id="3" name="Espace réservé du numéro de diapositive 2"/>
          <p:cNvSpPr>
            <a:spLocks noGrp="1"/>
          </p:cNvSpPr>
          <p:nvPr>
            <p:ph type="sldNum" sz="quarter" idx="12"/>
          </p:nvPr>
        </p:nvSpPr>
        <p:spPr/>
        <p:txBody>
          <a:bodyPr/>
          <a:lstStyle/>
          <a:p>
            <a:fld id="{9E83ED32-E487-44F2-A3E7-76118EBFD049}" type="slidenum">
              <a:rPr lang="fr-BE" smtClean="0"/>
              <a:pPr/>
              <a:t>7</a:t>
            </a:fld>
            <a:endParaRPr lang="fr-BE"/>
          </a:p>
        </p:txBody>
      </p:sp>
      <p:sp>
        <p:nvSpPr>
          <p:cNvPr id="4" name="Espace réservé du contenu 3"/>
          <p:cNvSpPr>
            <a:spLocks noGrp="1"/>
          </p:cNvSpPr>
          <p:nvPr>
            <p:ph sz="quarter" idx="1"/>
          </p:nvPr>
        </p:nvSpPr>
        <p:spPr>
          <a:xfrm>
            <a:off x="914400" y="692696"/>
            <a:ext cx="7772400" cy="5808138"/>
          </a:xfrm>
        </p:spPr>
        <p:txBody>
          <a:bodyPr>
            <a:normAutofit fontScale="92500" lnSpcReduction="20000"/>
          </a:bodyPr>
          <a:lstStyle/>
          <a:p>
            <a:r>
              <a:rPr lang="fr-FR" dirty="0" smtClean="0">
                <a:latin typeface="Constantia" pitchFamily="18" charset="0"/>
              </a:rPr>
              <a:t>La preuve : application des règles habituelles </a:t>
            </a:r>
          </a:p>
          <a:p>
            <a:pPr lvl="1"/>
            <a:r>
              <a:rPr lang="fr-FR" dirty="0" smtClean="0">
                <a:latin typeface="Constantia" pitchFamily="18" charset="0"/>
              </a:rPr>
              <a:t>Les demandeurs doivent prouver  (s’ils échouent, ils perdent = risque de la preuve) </a:t>
            </a:r>
          </a:p>
          <a:p>
            <a:pPr lvl="2">
              <a:buNone/>
            </a:pPr>
            <a:r>
              <a:rPr lang="fr-FR" dirty="0" smtClean="0">
                <a:latin typeface="Calibri"/>
              </a:rPr>
              <a:t>→ </a:t>
            </a:r>
            <a:r>
              <a:rPr lang="fr-FR" dirty="0" smtClean="0">
                <a:latin typeface="Constantia" pitchFamily="18" charset="0"/>
              </a:rPr>
              <a:t>Prouver que l’UTE a un autre périmètre que celui arrêté par l’employeur</a:t>
            </a:r>
          </a:p>
          <a:p>
            <a:pPr lvl="2">
              <a:buNone/>
            </a:pPr>
            <a:r>
              <a:rPr lang="fr-FR" dirty="0" smtClean="0">
                <a:latin typeface="Calibri"/>
              </a:rPr>
              <a:t>→ </a:t>
            </a:r>
            <a:r>
              <a:rPr lang="fr-FR" dirty="0" smtClean="0">
                <a:latin typeface="Constantia" pitchFamily="18" charset="0"/>
              </a:rPr>
              <a:t>Prouver que telle ou telle fonction est (ou n’est pas) une fonction de direction ou de cadre</a:t>
            </a:r>
          </a:p>
          <a:p>
            <a:pPr lvl="2">
              <a:buNone/>
            </a:pPr>
            <a:r>
              <a:rPr lang="fr-FR" dirty="0" smtClean="0">
                <a:latin typeface="Calibri"/>
              </a:rPr>
              <a:t>→ </a:t>
            </a:r>
            <a:r>
              <a:rPr lang="fr-FR" dirty="0" smtClean="0">
                <a:latin typeface="Constantia" pitchFamily="18" charset="0"/>
              </a:rPr>
              <a:t>Prouver que telle candidature ne respecte pas les conditions d’éligibilité</a:t>
            </a:r>
          </a:p>
          <a:p>
            <a:pPr lvl="2">
              <a:buNone/>
            </a:pPr>
            <a:r>
              <a:rPr lang="fr-FR" dirty="0" smtClean="0">
                <a:latin typeface="Calibri"/>
              </a:rPr>
              <a:t>→ </a:t>
            </a:r>
            <a:r>
              <a:rPr lang="fr-FR" dirty="0" smtClean="0">
                <a:latin typeface="Constantia" pitchFamily="18" charset="0"/>
              </a:rPr>
              <a:t>Prouver que telle ou telle irrégularité conduit à rectification ou annulation des résultats (+ qu’elle affecte le résultat global)</a:t>
            </a:r>
          </a:p>
          <a:p>
            <a:pPr lvl="1"/>
            <a:r>
              <a:rPr lang="fr-FR" dirty="0" smtClean="0">
                <a:latin typeface="Constantia" pitchFamily="18" charset="0"/>
              </a:rPr>
              <a:t>Administration de la preuve : l’autre partie ne peut rester inactive : la présentation des éléments de preuve au TT est le fait de toutes les parties et celle qui est défenderesse ne peut rester inactive au motif que c’est l’autre qui doit prouver </a:t>
            </a:r>
          </a:p>
          <a:p>
            <a:pPr marL="868680" lvl="3" indent="0">
              <a:buNone/>
            </a:pPr>
            <a:r>
              <a:rPr lang="fr-FR" dirty="0" smtClean="0">
                <a:latin typeface="Constantia" pitchFamily="18" charset="0"/>
              </a:rPr>
              <a:t>Attention : TT peut ordonner la production des éléments de preuve utile détenus par le défendeur</a:t>
            </a:r>
          </a:p>
          <a:p>
            <a:pPr lvl="1"/>
            <a:r>
              <a:rPr lang="fr-FR" dirty="0" smtClean="0">
                <a:latin typeface="Constantia" pitchFamily="18" charset="0"/>
              </a:rPr>
              <a:t>Allègement de la charge de la preuve : présomption d’existence d’une UTE (réunion de plusieurs EJ pour former une seule UTE)</a:t>
            </a:r>
          </a:p>
          <a:p>
            <a:pPr lvl="1"/>
            <a:endParaRPr lang="fr-FR" dirty="0" smtClean="0">
              <a:latin typeface="Constantia" pitchFamily="18" charset="0"/>
            </a:endParaRPr>
          </a:p>
          <a:p>
            <a:pPr lvl="1">
              <a:buNone/>
            </a:pPr>
            <a:endParaRPr lang="fr-FR" dirty="0" smtClean="0">
              <a:latin typeface="Constantia" pitchFamily="18" charset="0"/>
            </a:endParaRPr>
          </a:p>
          <a:p>
            <a:endParaRPr lang="fr-FR" dirty="0" smtClean="0">
              <a:latin typeface="Constant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7772400" cy="785794"/>
          </a:xfrm>
        </p:spPr>
        <p:txBody>
          <a:bodyPr>
            <a:normAutofit/>
          </a:bodyPr>
          <a:lstStyle/>
          <a:p>
            <a:r>
              <a:rPr lang="fr-FR" sz="3200" dirty="0" smtClean="0"/>
              <a:t>Procédure judiciaire : quelques questions</a:t>
            </a:r>
            <a:endParaRPr lang="fr-FR" sz="3200" dirty="0"/>
          </a:p>
        </p:txBody>
      </p:sp>
      <p:sp>
        <p:nvSpPr>
          <p:cNvPr id="3" name="Espace réservé du numéro de diapositive 2"/>
          <p:cNvSpPr>
            <a:spLocks noGrp="1"/>
          </p:cNvSpPr>
          <p:nvPr>
            <p:ph type="sldNum" sz="quarter" idx="12"/>
          </p:nvPr>
        </p:nvSpPr>
        <p:spPr/>
        <p:txBody>
          <a:bodyPr/>
          <a:lstStyle/>
          <a:p>
            <a:fld id="{9E83ED32-E487-44F2-A3E7-76118EBFD049}" type="slidenum">
              <a:rPr lang="fr-BE" smtClean="0"/>
              <a:pPr/>
              <a:t>8</a:t>
            </a:fld>
            <a:endParaRPr lang="fr-BE"/>
          </a:p>
        </p:txBody>
      </p:sp>
      <p:sp>
        <p:nvSpPr>
          <p:cNvPr id="4" name="Espace réservé du contenu 3"/>
          <p:cNvSpPr>
            <a:spLocks noGrp="1"/>
          </p:cNvSpPr>
          <p:nvPr>
            <p:ph sz="quarter" idx="1"/>
          </p:nvPr>
        </p:nvSpPr>
        <p:spPr>
          <a:xfrm>
            <a:off x="914400" y="928670"/>
            <a:ext cx="7772400" cy="5572164"/>
          </a:xfrm>
        </p:spPr>
        <p:txBody>
          <a:bodyPr>
            <a:normAutofit fontScale="92500" lnSpcReduction="20000"/>
          </a:bodyPr>
          <a:lstStyle/>
          <a:p>
            <a:r>
              <a:rPr lang="fr-FR" dirty="0" smtClean="0">
                <a:latin typeface="Constantia" pitchFamily="18" charset="0"/>
              </a:rPr>
              <a:t>Les pouvoirs du Tribunal :</a:t>
            </a:r>
          </a:p>
          <a:p>
            <a:pPr lvl="1"/>
            <a:r>
              <a:rPr lang="fr-FR" dirty="0" smtClean="0">
                <a:latin typeface="Constantia" pitchFamily="18" charset="0"/>
              </a:rPr>
              <a:t>Peut refuser de statuer si </a:t>
            </a:r>
          </a:p>
          <a:p>
            <a:pPr lvl="2"/>
            <a:r>
              <a:rPr lang="fr-FR" dirty="0" smtClean="0">
                <a:latin typeface="Constantia" pitchFamily="18" charset="0"/>
              </a:rPr>
              <a:t>compétences réservées Inspection sociale (ex. horaire des élections, choix du type d’affichage)</a:t>
            </a:r>
          </a:p>
          <a:p>
            <a:pPr lvl="2"/>
            <a:r>
              <a:rPr lang="fr-FR" dirty="0" smtClean="0">
                <a:latin typeface="Constantia" pitchFamily="18" charset="0"/>
              </a:rPr>
              <a:t>problèmes qui ne peuvent être tranchés vu célérité (cas application :  contrat de travail présumé pour les travailleurs irrégulièrement mis à disposition ou nature du contrat – ouvrier/employé – pour confection liste électorale) – ok ?</a:t>
            </a:r>
          </a:p>
          <a:p>
            <a:pPr lvl="1"/>
            <a:r>
              <a:rPr lang="fr-FR" dirty="0" smtClean="0">
                <a:latin typeface="Constantia" pitchFamily="18" charset="0"/>
              </a:rPr>
              <a:t>« principe dispositif » </a:t>
            </a:r>
          </a:p>
          <a:p>
            <a:pPr lvl="2"/>
            <a:r>
              <a:rPr lang="fr-FR" dirty="0" smtClean="0">
                <a:latin typeface="Constantia" pitchFamily="18" charset="0"/>
              </a:rPr>
              <a:t>Les décisions non contestées ne peuvent être remises en cause (le juge ne peut statuer </a:t>
            </a:r>
            <a:r>
              <a:rPr lang="fr-FR" i="1" dirty="0" smtClean="0">
                <a:latin typeface="Constantia" pitchFamily="18" charset="0"/>
              </a:rPr>
              <a:t>ultra </a:t>
            </a:r>
            <a:r>
              <a:rPr lang="fr-FR" i="1" dirty="0" err="1" smtClean="0">
                <a:latin typeface="Constantia" pitchFamily="18" charset="0"/>
              </a:rPr>
              <a:t>petita</a:t>
            </a:r>
            <a:r>
              <a:rPr lang="fr-FR" dirty="0" smtClean="0">
                <a:latin typeface="Constantia" pitchFamily="18" charset="0"/>
              </a:rPr>
              <a:t>, c’est-à-dire sur ce qui n’a pas été demandé) : exemple </a:t>
            </a:r>
          </a:p>
          <a:p>
            <a:pPr lvl="3"/>
            <a:r>
              <a:rPr lang="fr-FR" dirty="0" smtClean="0">
                <a:latin typeface="Constantia" pitchFamily="18" charset="0"/>
              </a:rPr>
              <a:t>UTE contestée uniquement pour CPPT</a:t>
            </a:r>
          </a:p>
          <a:p>
            <a:pPr lvl="3"/>
            <a:r>
              <a:rPr lang="fr-FR" dirty="0" smtClean="0">
                <a:latin typeface="Constantia" pitchFamily="18" charset="0"/>
              </a:rPr>
              <a:t>3 fonctions direction sur les 10</a:t>
            </a:r>
          </a:p>
          <a:p>
            <a:pPr lvl="2"/>
            <a:r>
              <a:rPr lang="fr-FR" dirty="0" smtClean="0">
                <a:latin typeface="Constantia" pitchFamily="18" charset="0"/>
              </a:rPr>
              <a:t>Discussion spécifique à la présomption d’existence d’UTE </a:t>
            </a:r>
          </a:p>
          <a:p>
            <a:pPr marL="1325880" lvl="3" indent="-457200">
              <a:buFont typeface="Wingdings" pitchFamily="2" charset="2"/>
              <a:buChar char="Ø"/>
            </a:pPr>
            <a:r>
              <a:rPr lang="fr-FR" dirty="0" smtClean="0">
                <a:latin typeface="Constantia" pitchFamily="18" charset="0"/>
              </a:rPr>
              <a:t>Pour certains : il faut prouver critères communs à </a:t>
            </a:r>
            <a:r>
              <a:rPr lang="fr-FR" i="1" dirty="0" smtClean="0">
                <a:latin typeface="Constantia" pitchFamily="18" charset="0"/>
              </a:rPr>
              <a:t>toutes </a:t>
            </a:r>
            <a:r>
              <a:rPr lang="fr-FR" dirty="0" smtClean="0">
                <a:latin typeface="Constantia" pitchFamily="18" charset="0"/>
              </a:rPr>
              <a:t>les EJ. Sinon, non fondement (de toute la demande)</a:t>
            </a:r>
          </a:p>
          <a:p>
            <a:pPr marL="1325880" lvl="3" indent="-457200">
              <a:buFont typeface="Wingdings" pitchFamily="2" charset="2"/>
              <a:buChar char="Ø"/>
            </a:pPr>
            <a:r>
              <a:rPr lang="fr-FR" dirty="0" smtClean="0">
                <a:latin typeface="Constantia" pitchFamily="18" charset="0"/>
              </a:rPr>
              <a:t>Pour  d’autres (TTFB) : si critères existent pour certaines d’entre-elles, la demande est partiellement fondée </a:t>
            </a:r>
          </a:p>
          <a:p>
            <a:pPr lvl="1"/>
            <a:endParaRPr lang="fr-FR" dirty="0" smtClean="0">
              <a:latin typeface="Constantia" pitchFamily="18" charset="0"/>
            </a:endParaRPr>
          </a:p>
          <a:p>
            <a:endParaRPr lang="fr-FR" dirty="0" smtClean="0">
              <a:latin typeface="Constantia" pitchFamily="18" charset="0"/>
            </a:endParaRPr>
          </a:p>
          <a:p>
            <a:pPr lvl="1">
              <a:buNone/>
            </a:pPr>
            <a:endParaRPr lang="fr-FR" dirty="0" smtClean="0">
              <a:latin typeface="Constantia" pitchFamily="18" charset="0"/>
            </a:endParaRPr>
          </a:p>
          <a:p>
            <a:endParaRPr lang="fr-FR" dirty="0" smtClean="0">
              <a:latin typeface="Constant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7772400" cy="785794"/>
          </a:xfrm>
        </p:spPr>
        <p:txBody>
          <a:bodyPr>
            <a:normAutofit fontScale="90000"/>
          </a:bodyPr>
          <a:lstStyle/>
          <a:p>
            <a:r>
              <a:rPr lang="fr-FR" sz="3600" dirty="0" smtClean="0"/>
              <a:t>Procédure judiciaire : quelques questions </a:t>
            </a:r>
            <a:endParaRPr lang="fr-FR" dirty="0"/>
          </a:p>
        </p:txBody>
      </p:sp>
      <p:sp>
        <p:nvSpPr>
          <p:cNvPr id="3" name="Espace réservé du numéro de diapositive 2"/>
          <p:cNvSpPr>
            <a:spLocks noGrp="1"/>
          </p:cNvSpPr>
          <p:nvPr>
            <p:ph type="sldNum" sz="quarter" idx="12"/>
          </p:nvPr>
        </p:nvSpPr>
        <p:spPr/>
        <p:txBody>
          <a:bodyPr/>
          <a:lstStyle/>
          <a:p>
            <a:fld id="{9E83ED32-E487-44F2-A3E7-76118EBFD049}" type="slidenum">
              <a:rPr lang="fr-BE" smtClean="0"/>
              <a:pPr/>
              <a:t>9</a:t>
            </a:fld>
            <a:endParaRPr lang="fr-BE"/>
          </a:p>
        </p:txBody>
      </p:sp>
      <p:sp>
        <p:nvSpPr>
          <p:cNvPr id="4" name="Espace réservé du contenu 3"/>
          <p:cNvSpPr>
            <a:spLocks noGrp="1"/>
          </p:cNvSpPr>
          <p:nvPr>
            <p:ph sz="quarter" idx="1"/>
          </p:nvPr>
        </p:nvSpPr>
        <p:spPr>
          <a:xfrm>
            <a:off x="914400" y="928670"/>
            <a:ext cx="7772400" cy="5572164"/>
          </a:xfrm>
        </p:spPr>
        <p:txBody>
          <a:bodyPr>
            <a:normAutofit fontScale="85000" lnSpcReduction="20000"/>
          </a:bodyPr>
          <a:lstStyle/>
          <a:p>
            <a:r>
              <a:rPr lang="fr-FR" dirty="0" smtClean="0">
                <a:latin typeface="Constantia" pitchFamily="18" charset="0"/>
              </a:rPr>
              <a:t>Impartialité et juge social membre de l’OS demanderesse (TTN, 16/04/2004 : oui vu absence de lien d’autorité et collégialité de la décision)</a:t>
            </a:r>
          </a:p>
          <a:p>
            <a:r>
              <a:rPr lang="fr-FR" dirty="0" smtClean="0">
                <a:latin typeface="Constantia" pitchFamily="18" charset="0"/>
              </a:rPr>
              <a:t>L’astreinte (somme d’argent si inexécution d’une injonction de faire)</a:t>
            </a:r>
          </a:p>
          <a:p>
            <a:pPr lvl="1"/>
            <a:r>
              <a:rPr lang="fr-FR" dirty="0" smtClean="0">
                <a:latin typeface="Constantia" pitchFamily="18" charset="0"/>
              </a:rPr>
              <a:t>Souvent demandée (spécialement pour démarrage ES) parce que une  « obligation de faire » qui ne peut faire l’objet d’une exécution forcée et que l’astreinte est un outil efficace (x € par jour de retard)</a:t>
            </a:r>
          </a:p>
          <a:p>
            <a:pPr lvl="1"/>
            <a:r>
              <a:rPr lang="fr-FR" dirty="0" smtClean="0">
                <a:latin typeface="Constantia" pitchFamily="18" charset="0"/>
              </a:rPr>
              <a:t>Pas d’obstacle juridique (exclusion non applicable)</a:t>
            </a:r>
          </a:p>
          <a:p>
            <a:pPr lvl="1"/>
            <a:r>
              <a:rPr lang="fr-FR" dirty="0" smtClean="0">
                <a:latin typeface="Constantia" pitchFamily="18" charset="0"/>
              </a:rPr>
              <a:t>Réticence d’une partie des TT (relations sociales se traitent par la négociation et la concertation)  </a:t>
            </a:r>
          </a:p>
          <a:p>
            <a:r>
              <a:rPr lang="fr-FR" dirty="0" smtClean="0">
                <a:latin typeface="Constantia" pitchFamily="18" charset="0"/>
              </a:rPr>
              <a:t>Les dépens – la problématique de l’indemnité de procédure</a:t>
            </a:r>
          </a:p>
          <a:p>
            <a:pPr lvl="1"/>
            <a:r>
              <a:rPr lang="fr-FR" dirty="0" smtClean="0">
                <a:latin typeface="Constantia" pitchFamily="18" charset="0"/>
              </a:rPr>
              <a:t>Bénéficie à celui qui gagne à charge de celui qui perd et uniquement si un avocat intervient</a:t>
            </a:r>
          </a:p>
          <a:p>
            <a:pPr lvl="1"/>
            <a:r>
              <a:rPr lang="fr-FR" dirty="0" smtClean="0">
                <a:latin typeface="Constantia" pitchFamily="18" charset="0"/>
              </a:rPr>
              <a:t>Fourchette entre  82,50 € (min) et 11.000 € (max) – base = 1.320 €</a:t>
            </a:r>
          </a:p>
          <a:p>
            <a:pPr lvl="1"/>
            <a:r>
              <a:rPr lang="fr-FR" dirty="0" smtClean="0">
                <a:latin typeface="Constantia" pitchFamily="18" charset="0"/>
              </a:rPr>
              <a:t>Pouvoir TT de « compenser » et de réduire le montant de base (« caractère manifestement déraisonnable de la situation »)</a:t>
            </a:r>
          </a:p>
          <a:p>
            <a:pPr lvl="1"/>
            <a:endParaRPr lang="fr-FR" dirty="0" smtClean="0">
              <a:latin typeface="Constantia" pitchFamily="18" charset="0"/>
            </a:endParaRPr>
          </a:p>
          <a:p>
            <a:endParaRPr lang="fr-FR" dirty="0" smtClean="0">
              <a:latin typeface="Constantia" pitchFamily="18" charset="0"/>
            </a:endParaRPr>
          </a:p>
          <a:p>
            <a:pPr lvl="1">
              <a:buNone/>
            </a:pPr>
            <a:endParaRPr lang="fr-FR" dirty="0" smtClean="0">
              <a:latin typeface="Constantia" pitchFamily="18" charset="0"/>
            </a:endParaRPr>
          </a:p>
          <a:p>
            <a:endParaRPr lang="fr-FR" dirty="0" smtClean="0">
              <a:latin typeface="Constant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1802</TotalTime>
  <Words>583</Words>
  <Application>Microsoft Office PowerPoint</Application>
  <PresentationFormat>Affichage à l'écran (4:3)</PresentationFormat>
  <Paragraphs>106</Paragraphs>
  <Slides>10</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Calibri</vt:lpstr>
      <vt:lpstr>Constantia</vt:lpstr>
      <vt:lpstr>Franklin Gothic Book</vt:lpstr>
      <vt:lpstr>Perpetua</vt:lpstr>
      <vt:lpstr>Wingdings</vt:lpstr>
      <vt:lpstr>Wingdings 2</vt:lpstr>
      <vt:lpstr>Capitaux</vt:lpstr>
      <vt:lpstr>Elections sociales</vt:lpstr>
      <vt:lpstr>Procédure judiciaire : les normes</vt:lpstr>
      <vt:lpstr>Procédure judiciaire : nature</vt:lpstr>
      <vt:lpstr>Procédure judiciaire : les spécificités </vt:lpstr>
      <vt:lpstr>Procédure judiciaire : les spécificités </vt:lpstr>
      <vt:lpstr>Procédure judiciaire : les aspects spécifiques communs aux recours</vt:lpstr>
      <vt:lpstr>Procédure judiciaire : la preuve</vt:lpstr>
      <vt:lpstr>Procédure judiciaire : quelques questions</vt:lpstr>
      <vt:lpstr>Procédure judiciaire : quelques questions </vt:lpstr>
      <vt:lpstr>Elections sociales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Utilisateur</dc:creator>
  <cp:lastModifiedBy>thetis</cp:lastModifiedBy>
  <cp:revision>158</cp:revision>
  <cp:lastPrinted>2015-11-12T14:51:15Z</cp:lastPrinted>
  <dcterms:created xsi:type="dcterms:W3CDTF">2011-05-30T14:31:57Z</dcterms:created>
  <dcterms:modified xsi:type="dcterms:W3CDTF">2015-11-13T16:07:36Z</dcterms:modified>
</cp:coreProperties>
</file>