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68" r:id="rId3"/>
    <p:sldId id="270" r:id="rId4"/>
    <p:sldId id="271" r:id="rId5"/>
    <p:sldId id="272" r:id="rId6"/>
    <p:sldId id="273" r:id="rId7"/>
    <p:sldId id="275" r:id="rId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7B4FA-2038-414C-A34D-3D22ED7C71A4}" type="datetimeFigureOut">
              <a:rPr lang="fr-BE" smtClean="0"/>
              <a:pPr/>
              <a:t>13/11/2015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58EFB-535B-4CB4-9C2C-9384BAD2B325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4754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58EFB-535B-4CB4-9C2C-9384BAD2B325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7597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58EFB-535B-4CB4-9C2C-9384BAD2B325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501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2364C-097F-464A-88ED-4AFEDF9B2B14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A7A-1688-4CFA-9D6F-FE9A821C061D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92FFD-B878-4A63-8F1D-432231A2E3FB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34677-CA1D-419E-9604-E49C02364529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EA4D-440C-4A36-80D3-4176AA13EF30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DBA2-B62E-443A-97B6-BEB0AF4C3BBE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4734-AB75-4BB0-966F-94CD8B942462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BE844-0CB2-4AEB-8888-82ACF53860DF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2EBA6-CC29-4AA0-B08C-B91122FFEED6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BC6A-C234-4189-971E-8D0FF18A91E6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7D10B-59D7-4C74-A1C6-AD9C027CB6EC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BBC748-5C8D-4D79-BCA5-55DC154C4F18}" type="datetime1">
              <a:rPr lang="fr-BE" smtClean="0"/>
              <a:pPr/>
              <a:t>13/11/2015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BE" smtClean="0"/>
              <a:t>Formation 31 mai 2011</a:t>
            </a:r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83ED32-E487-44F2-A3E7-76118EBFD049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rralaboris.b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rralaboris.b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3214686"/>
            <a:ext cx="7854696" cy="2786082"/>
          </a:xfrm>
        </p:spPr>
        <p:txBody>
          <a:bodyPr>
            <a:normAutofit fontScale="92500" lnSpcReduction="10000"/>
          </a:bodyPr>
          <a:lstStyle/>
          <a:p>
            <a:r>
              <a:rPr lang="fr-BE" sz="4300" dirty="0" smtClean="0">
                <a:latin typeface="Constantia" pitchFamily="18" charset="0"/>
              </a:rPr>
              <a:t>Le point sur la candidature abusive </a:t>
            </a:r>
            <a:endParaRPr lang="fr-BE" sz="4300" dirty="0" smtClean="0">
              <a:latin typeface="Constantia" pitchFamily="18" charset="0"/>
            </a:endParaRPr>
          </a:p>
          <a:p>
            <a:r>
              <a:rPr lang="fr-BE" dirty="0" smtClean="0">
                <a:latin typeface="Constantia" pitchFamily="18" charset="0"/>
              </a:rPr>
              <a:t>Formation </a:t>
            </a:r>
            <a:r>
              <a:rPr lang="fr-BE" dirty="0" smtClean="0">
                <a:latin typeface="Constantia" pitchFamily="18" charset="0"/>
              </a:rPr>
              <a:t>du </a:t>
            </a:r>
            <a:r>
              <a:rPr lang="fr-BE" dirty="0" smtClean="0">
                <a:latin typeface="Constantia" pitchFamily="18" charset="0"/>
              </a:rPr>
              <a:t>13 novembre 2015</a:t>
            </a:r>
          </a:p>
          <a:p>
            <a:endParaRPr lang="fr-BE" dirty="0" smtClean="0">
              <a:latin typeface="Constantia" pitchFamily="18" charset="0"/>
            </a:endParaRPr>
          </a:p>
          <a:p>
            <a:r>
              <a:rPr lang="fr-BE" dirty="0" smtClean="0">
                <a:latin typeface="Constantia" pitchFamily="18" charset="0"/>
              </a:rPr>
              <a:t>Sophie </a:t>
            </a:r>
            <a:r>
              <a:rPr lang="fr-BE" dirty="0" err="1" smtClean="0">
                <a:latin typeface="Constantia" pitchFamily="18" charset="0"/>
              </a:rPr>
              <a:t>Remouchamps</a:t>
            </a:r>
            <a:endParaRPr lang="fr-BE" dirty="0" smtClean="0">
              <a:latin typeface="Constantia" pitchFamily="18" charset="0"/>
            </a:endParaRPr>
          </a:p>
          <a:p>
            <a:r>
              <a:rPr lang="fr-BE" dirty="0" smtClean="0">
                <a:latin typeface="Constantia" pitchFamily="18" charset="0"/>
              </a:rPr>
              <a:t>Avocate (THETIS) </a:t>
            </a:r>
          </a:p>
          <a:p>
            <a:r>
              <a:rPr lang="fr-BE" dirty="0" err="1" smtClean="0">
                <a:latin typeface="Constantia" pitchFamily="18" charset="0"/>
              </a:rPr>
              <a:t>Asbl</a:t>
            </a:r>
            <a:r>
              <a:rPr lang="fr-BE" dirty="0" smtClean="0">
                <a:latin typeface="Constantia" pitchFamily="18" charset="0"/>
              </a:rPr>
              <a:t> Terra </a:t>
            </a:r>
            <a:r>
              <a:rPr lang="fr-BE" dirty="0" err="1" smtClean="0">
                <a:latin typeface="Constantia" pitchFamily="18" charset="0"/>
              </a:rPr>
              <a:t>Laboris</a:t>
            </a:r>
            <a:r>
              <a:rPr lang="fr-BE" dirty="0" smtClean="0">
                <a:latin typeface="Constantia" pitchFamily="18" charset="0"/>
              </a:rPr>
              <a:t> : </a:t>
            </a:r>
            <a:r>
              <a:rPr lang="fr-BE" dirty="0" smtClean="0">
                <a:latin typeface="Constantia" pitchFamily="18" charset="0"/>
                <a:hlinkClick r:id="rId3"/>
              </a:rPr>
              <a:t>www.terralaboris.be</a:t>
            </a:r>
            <a:r>
              <a:rPr lang="fr-BE" dirty="0" smtClean="0">
                <a:latin typeface="Constantia" pitchFamily="18" charset="0"/>
              </a:rPr>
              <a:t> </a:t>
            </a:r>
            <a:endParaRPr lang="fr-BE" dirty="0">
              <a:latin typeface="Constantia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14458"/>
          </a:xfrm>
        </p:spPr>
        <p:txBody>
          <a:bodyPr/>
          <a:lstStyle/>
          <a:p>
            <a:r>
              <a:rPr lang="fr-BE" dirty="0" smtClean="0">
                <a:latin typeface="Constantia" pitchFamily="18" charset="0"/>
              </a:rPr>
              <a:t>Elections sociales</a:t>
            </a:r>
            <a:endParaRPr lang="fr-BE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fr-BE" dirty="0" smtClean="0">
                <a:latin typeface="Constantia" panose="02030602050306030303" pitchFamily="18" charset="0"/>
              </a:rPr>
              <a:t>Contexte</a:t>
            </a:r>
            <a:endParaRPr lang="fr-BE" dirty="0">
              <a:latin typeface="Constantia" panose="0203060205030603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4968552"/>
          </a:xfrm>
        </p:spPr>
        <p:txBody>
          <a:bodyPr>
            <a:normAutofit fontScale="77500" lnSpcReduction="20000"/>
          </a:bodyPr>
          <a:lstStyle/>
          <a:p>
            <a:r>
              <a:rPr lang="fr-BE" dirty="0" smtClean="0">
                <a:latin typeface="Constantia" panose="02030602050306030303" pitchFamily="18" charset="0"/>
              </a:rPr>
              <a:t>La présentation des candidats (confection des listes des candidats) est un droit de l’organisation syndicale (« monopole ») </a:t>
            </a:r>
          </a:p>
          <a:p>
            <a:pPr marL="274320" lvl="1" indent="0">
              <a:buNone/>
            </a:pPr>
            <a:r>
              <a:rPr lang="fr-BE" dirty="0" smtClean="0">
                <a:latin typeface="Calibri" panose="020F0502020204030204" pitchFamily="34" charset="0"/>
              </a:rPr>
              <a:t>→ </a:t>
            </a:r>
            <a:r>
              <a:rPr lang="fr-BE" dirty="0" smtClean="0">
                <a:latin typeface="Constantia" panose="02030602050306030303" pitchFamily="18" charset="0"/>
              </a:rPr>
              <a:t>Elle est le « premier juge » de l’opportunité de la candidature et de la qualité du candidat (N.B. : le « juge » naturel = électeurs)</a:t>
            </a:r>
          </a:p>
          <a:p>
            <a:r>
              <a:rPr lang="fr-BE" dirty="0" smtClean="0">
                <a:latin typeface="Constantia" panose="02030602050306030303" pitchFamily="18" charset="0"/>
              </a:rPr>
              <a:t>Le travailleur est donc d’abord « candidat à être candidat » puis, une fois inscrit sur la liste des candidats de l’OS (X+35), il est candidat au sens légal (et sera mandataire s’il est élu)</a:t>
            </a:r>
          </a:p>
          <a:p>
            <a:r>
              <a:rPr lang="fr-BE" dirty="0" smtClean="0">
                <a:latin typeface="Constantia" panose="02030602050306030303" pitchFamily="18" charset="0"/>
              </a:rPr>
              <a:t>La protection </a:t>
            </a:r>
            <a:r>
              <a:rPr lang="fr-BE" dirty="0">
                <a:latin typeface="Constantia" panose="02030602050306030303" pitchFamily="18" charset="0"/>
              </a:rPr>
              <a:t>contre le licenciement (loi 19/03/1991) </a:t>
            </a:r>
            <a:r>
              <a:rPr lang="fr-BE" dirty="0" smtClean="0">
                <a:latin typeface="Constantia" panose="02030602050306030303" pitchFamily="18" charset="0"/>
              </a:rPr>
              <a:t>est applicable au </a:t>
            </a:r>
            <a:r>
              <a:rPr lang="fr-BE" dirty="0">
                <a:latin typeface="Constantia" panose="02030602050306030303" pitchFamily="18" charset="0"/>
              </a:rPr>
              <a:t>candidat</a:t>
            </a:r>
          </a:p>
          <a:p>
            <a:pPr lvl="1"/>
            <a:r>
              <a:rPr lang="fr-BE" i="1" dirty="0" smtClean="0">
                <a:latin typeface="Constantia" panose="02030602050306030303" pitchFamily="18" charset="0"/>
              </a:rPr>
              <a:t>Raison d’être </a:t>
            </a:r>
            <a:r>
              <a:rPr lang="fr-BE" dirty="0" smtClean="0">
                <a:latin typeface="Constantia" panose="02030602050306030303" pitchFamily="18" charset="0"/>
              </a:rPr>
              <a:t>: assurer la liberté de se porter candidat et le fonctionnement des organes sociaux (sans candidat, pas de représentant du personnel </a:t>
            </a:r>
            <a:r>
              <a:rPr lang="fr-BE" dirty="0" smtClean="0">
                <a:latin typeface="Calibri" panose="020F0502020204030204" pitchFamily="34" charset="0"/>
              </a:rPr>
              <a:t>→ </a:t>
            </a:r>
            <a:r>
              <a:rPr lang="fr-BE" dirty="0" smtClean="0">
                <a:latin typeface="Constantia" panose="02030602050306030303" pitchFamily="18" charset="0"/>
              </a:rPr>
              <a:t>pas d’organe)</a:t>
            </a:r>
          </a:p>
          <a:p>
            <a:pPr lvl="1"/>
            <a:r>
              <a:rPr lang="fr-BE" dirty="0" smtClean="0">
                <a:latin typeface="Constantia" panose="02030602050306030303" pitchFamily="18" charset="0"/>
              </a:rPr>
              <a:t>Protection dite « occulte » 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Démarre à X-30 (alors que la candidature est connue de l’employeur à X+35)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But : éviter que l’employeur n’écarte des travailleurs par anticipation. 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Neutralise la condition d’éligibilité : être travailleur de l’UTE au jour Y </a:t>
            </a:r>
          </a:p>
          <a:p>
            <a:pPr marL="868680" lvl="3" indent="0">
              <a:buNone/>
            </a:pPr>
            <a:r>
              <a:rPr lang="fr-BE" dirty="0" smtClean="0">
                <a:latin typeface="Calibri" panose="020F0502020204030204" pitchFamily="34" charset="0"/>
              </a:rPr>
              <a:t>→ </a:t>
            </a:r>
            <a:r>
              <a:rPr lang="fr-BE" dirty="0" smtClean="0">
                <a:latin typeface="Constantia" panose="02030602050306030303" pitchFamily="18" charset="0"/>
              </a:rPr>
              <a:t>la condition est neutralisée en cas de licenciement irrégulier (= sans autorisation TT ou CP), même pour motif grave : la présentation de la candidature est régulière</a:t>
            </a:r>
            <a:endParaRPr lang="fr-BE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21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fr-BE" sz="3600" dirty="0" smtClean="0">
                <a:latin typeface="Constantia" panose="02030602050306030303" pitchFamily="18" charset="0"/>
              </a:rPr>
              <a:t>L’abus de droit et la candidature</a:t>
            </a:r>
            <a:endParaRPr lang="fr-BE" sz="3600" dirty="0">
              <a:latin typeface="Constantia" panose="0203060205030603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5256584"/>
          </a:xfrm>
        </p:spPr>
        <p:txBody>
          <a:bodyPr>
            <a:normAutofit fontScale="77500" lnSpcReduction="20000"/>
          </a:bodyPr>
          <a:lstStyle/>
          <a:p>
            <a:r>
              <a:rPr lang="fr-BE" i="1" dirty="0" smtClean="0">
                <a:latin typeface="Constantia" panose="02030602050306030303" pitchFamily="18" charset="0"/>
              </a:rPr>
              <a:t>But</a:t>
            </a:r>
            <a:r>
              <a:rPr lang="fr-BE" dirty="0" smtClean="0">
                <a:latin typeface="Constantia" panose="02030602050306030303" pitchFamily="18" charset="0"/>
              </a:rPr>
              <a:t> : obtenir le retrait judiciaire de la candidature contestée </a:t>
            </a:r>
          </a:p>
          <a:p>
            <a:r>
              <a:rPr lang="fr-BE" i="1" dirty="0" smtClean="0">
                <a:latin typeface="Constantia" panose="02030602050306030303" pitchFamily="18" charset="0"/>
              </a:rPr>
              <a:t>Conséquence </a:t>
            </a:r>
            <a:r>
              <a:rPr lang="fr-BE" dirty="0" smtClean="0">
                <a:latin typeface="Constantia" panose="02030602050306030303" pitchFamily="18" charset="0"/>
              </a:rPr>
              <a:t>: le candidat perd cette qualité et la protection contre le licenciement y attachée (</a:t>
            </a:r>
            <a:r>
              <a:rPr lang="fr-BE" dirty="0" smtClean="0">
                <a:latin typeface="Calibri" panose="020F0502020204030204" pitchFamily="34" charset="0"/>
              </a:rPr>
              <a:t>→ </a:t>
            </a:r>
            <a:r>
              <a:rPr lang="fr-BE" dirty="0" smtClean="0">
                <a:latin typeface="Constantia" panose="02030602050306030303" pitchFamily="18" charset="0"/>
              </a:rPr>
              <a:t>il est « dévoilé » mais sans protection)</a:t>
            </a:r>
          </a:p>
          <a:p>
            <a:pPr marL="594360" lvl="2" indent="0">
              <a:buNone/>
            </a:pPr>
            <a:r>
              <a:rPr lang="fr-BE" dirty="0" smtClean="0">
                <a:latin typeface="Constantia" panose="02030602050306030303" pitchFamily="18" charset="0"/>
              </a:rPr>
              <a:t>N.B. L’organisation syndicale pourra remplacer ce candidat jusqu’à Y-14</a:t>
            </a:r>
          </a:p>
          <a:p>
            <a:r>
              <a:rPr lang="fr-BE" dirty="0" smtClean="0">
                <a:latin typeface="Constantia" panose="02030602050306030303" pitchFamily="18" charset="0"/>
              </a:rPr>
              <a:t>Intérêt croissant du côté patronal (multiplication des articles de doctrine sur le sujet et contentieux en augmentation)</a:t>
            </a:r>
          </a:p>
          <a:p>
            <a:r>
              <a:rPr lang="fr-BE" i="1" dirty="0" smtClean="0">
                <a:latin typeface="Constantia" panose="02030602050306030303" pitchFamily="18" charset="0"/>
              </a:rPr>
              <a:t>Fondement</a:t>
            </a:r>
            <a:r>
              <a:rPr lang="fr-BE" dirty="0" smtClean="0">
                <a:latin typeface="Constantia" panose="02030602050306030303" pitchFamily="18" charset="0"/>
              </a:rPr>
              <a:t> : théorie de l’abus de droit </a:t>
            </a:r>
          </a:p>
          <a:p>
            <a:pPr lvl="1"/>
            <a:r>
              <a:rPr lang="fr-BE" dirty="0" smtClean="0">
                <a:latin typeface="Constantia" panose="02030602050306030303" pitchFamily="18" charset="0"/>
              </a:rPr>
              <a:t>Classiquement : il y a abus quand il y a exercice </a:t>
            </a:r>
            <a:r>
              <a:rPr lang="fr-BE" dirty="0">
                <a:latin typeface="Constantia" panose="02030602050306030303" pitchFamily="18" charset="0"/>
              </a:rPr>
              <a:t>d'un droit d'une manière qui dépasse manifestement les limites de l'exercice normal de celui-ci par une personne prudente et </a:t>
            </a:r>
            <a:r>
              <a:rPr lang="fr-BE" dirty="0" smtClean="0">
                <a:latin typeface="Constantia" panose="02030602050306030303" pitchFamily="18" charset="0"/>
              </a:rPr>
              <a:t>diligente (= critère générique de l’abus de droit)</a:t>
            </a:r>
          </a:p>
          <a:p>
            <a:pPr lvl="1"/>
            <a:r>
              <a:rPr lang="fr-BE" dirty="0" smtClean="0">
                <a:latin typeface="Constantia" panose="02030602050306030303" pitchFamily="18" charset="0"/>
              </a:rPr>
              <a:t>Critère spécifique : détournement du droit de sa finalité 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Droit d’être candidat (droit de l’OS de présenter les candidats de son choix) est </a:t>
            </a:r>
            <a:r>
              <a:rPr lang="fr-BE" b="1" dirty="0" smtClean="0">
                <a:latin typeface="Constantia" panose="02030602050306030303" pitchFamily="18" charset="0"/>
              </a:rPr>
              <a:t>un droit dit « fonction » </a:t>
            </a:r>
            <a:r>
              <a:rPr lang="fr-BE" dirty="0" smtClean="0">
                <a:latin typeface="Constantia" panose="02030602050306030303" pitchFamily="18" charset="0"/>
              </a:rPr>
              <a:t>(N.B. : reconnaissance précoce par rapport au droit de licenciement, longtemps appréhendé comme un droit « discrétionnaire »)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L’usage d’un tel droit-fonction pour une finalité </a:t>
            </a:r>
            <a:r>
              <a:rPr lang="fr-BE" i="1" dirty="0" smtClean="0">
                <a:latin typeface="Constantia" panose="02030602050306030303" pitchFamily="18" charset="0"/>
              </a:rPr>
              <a:t>autre</a:t>
            </a:r>
            <a:r>
              <a:rPr lang="fr-BE" dirty="0" smtClean="0">
                <a:latin typeface="Constantia" panose="02030602050306030303" pitchFamily="18" charset="0"/>
              </a:rPr>
              <a:t> caractérise l’abus de droit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Finalité normale de la candidature ? Exercice d’un mandat de représentant du personnel (qui doit donc être l’objectif de la candidature)</a:t>
            </a:r>
          </a:p>
        </p:txBody>
      </p:sp>
    </p:spTree>
    <p:extLst>
      <p:ext uri="{BB962C8B-B14F-4D97-AF65-F5344CB8AC3E}">
        <p14:creationId xmlns:p14="http://schemas.microsoft.com/office/powerpoint/2010/main" val="1260048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fr-BE" sz="3600" dirty="0" smtClean="0">
                <a:latin typeface="Constantia" panose="02030602050306030303" pitchFamily="18" charset="0"/>
              </a:rPr>
              <a:t>L’abus de droit et la candidature</a:t>
            </a:r>
            <a:endParaRPr lang="fr-BE" sz="3600" dirty="0">
              <a:latin typeface="Constantia" panose="0203060205030603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772400" cy="5544616"/>
          </a:xfrm>
        </p:spPr>
        <p:txBody>
          <a:bodyPr>
            <a:normAutofit fontScale="77500" lnSpcReduction="20000"/>
          </a:bodyPr>
          <a:lstStyle/>
          <a:p>
            <a:r>
              <a:rPr lang="fr-BE" dirty="0" smtClean="0">
                <a:latin typeface="Constantia" panose="02030602050306030303" pitchFamily="18" charset="0"/>
              </a:rPr>
              <a:t>L’abus de droit apparaît comme un </a:t>
            </a:r>
            <a:r>
              <a:rPr lang="fr-BE" i="1" dirty="0" smtClean="0">
                <a:latin typeface="Constantia" panose="02030602050306030303" pitchFamily="18" charset="0"/>
              </a:rPr>
              <a:t>tempérament</a:t>
            </a:r>
            <a:r>
              <a:rPr lang="fr-BE" dirty="0" smtClean="0">
                <a:latin typeface="Constantia" panose="02030602050306030303" pitchFamily="18" charset="0"/>
              </a:rPr>
              <a:t> à l’appréciation souveraine de l’OS quant à l’opportunité de la candidature</a:t>
            </a:r>
          </a:p>
          <a:p>
            <a:r>
              <a:rPr lang="fr-BE" dirty="0">
                <a:latin typeface="Constantia" panose="02030602050306030303" pitchFamily="18" charset="0"/>
              </a:rPr>
              <a:t>Pouvoirs du TT </a:t>
            </a:r>
          </a:p>
          <a:p>
            <a:pPr lvl="1"/>
            <a:r>
              <a:rPr lang="fr-BE" dirty="0">
                <a:latin typeface="Constantia" panose="02030602050306030303" pitchFamily="18" charset="0"/>
              </a:rPr>
              <a:t>Appréciation souveraine des éléments factuels caractérisant l’abus par le TT (</a:t>
            </a:r>
            <a:r>
              <a:rPr lang="fr-BE" i="1" dirty="0">
                <a:latin typeface="Constantia" panose="02030602050306030303" pitchFamily="18" charset="0"/>
              </a:rPr>
              <a:t>en dernier ressort</a:t>
            </a:r>
            <a:r>
              <a:rPr lang="fr-BE" dirty="0">
                <a:latin typeface="Constantia" panose="02030602050306030303" pitchFamily="18" charset="0"/>
              </a:rPr>
              <a:t>)</a:t>
            </a:r>
          </a:p>
          <a:p>
            <a:pPr lvl="1"/>
            <a:r>
              <a:rPr lang="fr-BE" dirty="0" smtClean="0">
                <a:latin typeface="Constantia" panose="02030602050306030303" pitchFamily="18" charset="0"/>
              </a:rPr>
              <a:t>Basile : appréciation </a:t>
            </a:r>
            <a:r>
              <a:rPr lang="fr-BE" dirty="0">
                <a:latin typeface="Constantia" panose="02030602050306030303" pitchFamily="18" charset="0"/>
              </a:rPr>
              <a:t>marginale </a:t>
            </a:r>
            <a:r>
              <a:rPr lang="fr-BE" dirty="0" smtClean="0">
                <a:latin typeface="Constantia" panose="02030602050306030303" pitchFamily="18" charset="0"/>
              </a:rPr>
              <a:t>(seul l’abus </a:t>
            </a:r>
            <a:r>
              <a:rPr lang="fr-BE" i="1" dirty="0" smtClean="0">
                <a:latin typeface="Constantia" panose="02030602050306030303" pitchFamily="18" charset="0"/>
              </a:rPr>
              <a:t>manifeste</a:t>
            </a:r>
            <a:r>
              <a:rPr lang="fr-BE" dirty="0" smtClean="0">
                <a:latin typeface="Constantia" panose="02030602050306030303" pitchFamily="18" charset="0"/>
              </a:rPr>
              <a:t> peut être reconnu, réservé aux situations claires, où incontestablement l’objectif est étranger à la participation aux organes, </a:t>
            </a:r>
            <a:r>
              <a:rPr lang="fr-BE" dirty="0" err="1" smtClean="0">
                <a:latin typeface="Constantia" panose="02030602050306030303" pitchFamily="18" charset="0"/>
              </a:rPr>
              <a:t>voy</a:t>
            </a:r>
            <a:r>
              <a:rPr lang="fr-BE" dirty="0" smtClean="0">
                <a:latin typeface="Constantia" panose="02030602050306030303" pitchFamily="18" charset="0"/>
              </a:rPr>
              <a:t>, TTM, 25/04/2012, R.G. 12/1060/A)</a:t>
            </a:r>
            <a:endParaRPr lang="fr-BE" dirty="0">
              <a:latin typeface="Constantia" panose="02030602050306030303" pitchFamily="18" charset="0"/>
            </a:endParaRPr>
          </a:p>
          <a:p>
            <a:r>
              <a:rPr lang="fr-BE" i="1" dirty="0" smtClean="0">
                <a:latin typeface="Constantia" panose="02030602050306030303" pitchFamily="18" charset="0"/>
              </a:rPr>
              <a:t>Charge de la preuve </a:t>
            </a:r>
            <a:r>
              <a:rPr lang="fr-BE" sz="2400" dirty="0" smtClean="0">
                <a:latin typeface="Constantia" panose="02030602050306030303" pitchFamily="18" charset="0"/>
              </a:rPr>
              <a:t>(le but de la candidature ne correspond pas à la finalité légale) </a:t>
            </a:r>
            <a:r>
              <a:rPr lang="fr-BE" dirty="0" smtClean="0">
                <a:latin typeface="Constantia" panose="02030602050306030303" pitchFamily="18" charset="0"/>
              </a:rPr>
              <a:t>repose sur l’employeur (= balise supplémentaire)</a:t>
            </a:r>
          </a:p>
          <a:p>
            <a:pPr lvl="1"/>
            <a:r>
              <a:rPr lang="fr-BE" b="1" dirty="0" err="1" smtClean="0">
                <a:latin typeface="Constantia" panose="02030602050306030303" pitchFamily="18" charset="0"/>
              </a:rPr>
              <a:t>Cass</a:t>
            </a:r>
            <a:r>
              <a:rPr lang="fr-BE" b="1" dirty="0" smtClean="0">
                <a:latin typeface="Constantia" panose="02030602050306030303" pitchFamily="18" charset="0"/>
              </a:rPr>
              <a:t>., 6 oct. 2014 </a:t>
            </a:r>
            <a:r>
              <a:rPr lang="fr-BE" dirty="0" smtClean="0">
                <a:latin typeface="Constantia" panose="02030602050306030303" pitchFamily="18" charset="0"/>
              </a:rPr>
              <a:t>: ce n’est pas au travailleur de démontrer que le but de sa candidature correspond à la finalité légale mais à l’employeur de démontrer l’abus</a:t>
            </a:r>
          </a:p>
          <a:p>
            <a:pPr marL="868680" lvl="3" indent="0">
              <a:buNone/>
            </a:pPr>
            <a:r>
              <a:rPr lang="fr-BE" i="1" dirty="0" smtClean="0">
                <a:latin typeface="Constantia" panose="02030602050306030303" pitchFamily="18" charset="0"/>
              </a:rPr>
              <a:t>En l’espèce </a:t>
            </a:r>
            <a:r>
              <a:rPr lang="fr-BE" dirty="0" smtClean="0">
                <a:latin typeface="Constantia" panose="02030602050306030303" pitchFamily="18" charset="0"/>
              </a:rPr>
              <a:t>: l’abus est retenu parce que le travailleur reste en défaut de démontrer qu’il aurait été actif dans le milieu syndical avant sa candidature (absence de « passé syndical actif »)</a:t>
            </a:r>
          </a:p>
          <a:p>
            <a:pPr marL="868680" lvl="3" indent="0">
              <a:buNone/>
            </a:pPr>
            <a:r>
              <a:rPr lang="fr-BE" dirty="0" smtClean="0">
                <a:latin typeface="Constantia" panose="02030602050306030303" pitchFamily="18" charset="0"/>
              </a:rPr>
              <a:t>= inversion de la charge de la preuve</a:t>
            </a:r>
          </a:p>
          <a:p>
            <a:pPr lvl="1"/>
            <a:r>
              <a:rPr lang="fr-BE" dirty="0" smtClean="0">
                <a:latin typeface="Constantia" panose="02030602050306030303" pitchFamily="18" charset="0"/>
              </a:rPr>
              <a:t>Il faut une certitude (doutes ou suspicions quant aux motivations réelles ne suffisent pas)</a:t>
            </a:r>
          </a:p>
          <a:p>
            <a:endParaRPr lang="fr-BE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73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fr-BE" sz="3600" dirty="0" smtClean="0">
                <a:latin typeface="Constantia" panose="02030602050306030303" pitchFamily="18" charset="0"/>
              </a:rPr>
              <a:t>L’abus de droit et la candidature</a:t>
            </a:r>
            <a:endParaRPr lang="fr-BE" sz="3600" dirty="0">
              <a:latin typeface="Constantia" panose="0203060205030603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772400" cy="5544616"/>
          </a:xfrm>
        </p:spPr>
        <p:txBody>
          <a:bodyPr>
            <a:normAutofit fontScale="70000" lnSpcReduction="20000"/>
          </a:bodyPr>
          <a:lstStyle/>
          <a:p>
            <a:r>
              <a:rPr lang="fr-BE" dirty="0" smtClean="0">
                <a:latin typeface="Constantia" panose="02030602050306030303" pitchFamily="18" charset="0"/>
              </a:rPr>
              <a:t>L’employeur doit donc prouver que la motivation (l’objectif) du travailleur </a:t>
            </a:r>
            <a:r>
              <a:rPr lang="fr-BE" b="1" dirty="0" smtClean="0">
                <a:latin typeface="Constantia" panose="02030602050306030303" pitchFamily="18" charset="0"/>
              </a:rPr>
              <a:t>n’est pas </a:t>
            </a:r>
            <a:r>
              <a:rPr lang="fr-BE" i="1" dirty="0" smtClean="0">
                <a:latin typeface="Constantia" panose="02030602050306030303" pitchFamily="18" charset="0"/>
              </a:rPr>
              <a:t>la volonté d’exercer un mandat</a:t>
            </a:r>
            <a:r>
              <a:rPr lang="fr-BE" dirty="0" smtClean="0">
                <a:latin typeface="Constantia" panose="02030602050306030303" pitchFamily="18" charset="0"/>
              </a:rPr>
              <a:t> au profit de la collectivité des travailleurs </a:t>
            </a:r>
            <a:r>
              <a:rPr lang="fr-BE" b="1" dirty="0" smtClean="0">
                <a:latin typeface="Constantia" panose="02030602050306030303" pitchFamily="18" charset="0"/>
              </a:rPr>
              <a:t>mais repose exclusivement </a:t>
            </a:r>
            <a:r>
              <a:rPr lang="fr-BE" i="1" dirty="0" smtClean="0">
                <a:latin typeface="Constantia" panose="02030602050306030303" pitchFamily="18" charset="0"/>
              </a:rPr>
              <a:t>sur un objectif personnel</a:t>
            </a:r>
            <a:r>
              <a:rPr lang="fr-BE" dirty="0" smtClean="0">
                <a:latin typeface="Constantia" panose="02030602050306030303" pitchFamily="18" charset="0"/>
              </a:rPr>
              <a:t> (avantage personnel), tel que bénéficier de la protection contre le licenciement ou faire échec à un licenciement intervenu en période occulte</a:t>
            </a:r>
          </a:p>
          <a:p>
            <a:r>
              <a:rPr lang="fr-BE" dirty="0" smtClean="0">
                <a:latin typeface="Constantia" panose="02030602050306030303" pitchFamily="18" charset="0"/>
              </a:rPr>
              <a:t>Certains TT se montrent « souples » dans l’appréciation des éléments factuels (ce qui prouverait que le motif est étranger). D’autres, exigent la preuve certaine </a:t>
            </a:r>
          </a:p>
          <a:p>
            <a:pPr marL="548640" lvl="2" indent="0">
              <a:buNone/>
            </a:pPr>
            <a:r>
              <a:rPr lang="fr-BE" dirty="0" smtClean="0">
                <a:latin typeface="Constantia" panose="02030602050306030303" pitchFamily="18" charset="0"/>
              </a:rPr>
              <a:t>Attention : souvent, le raisonnement (repris ou non dans le jugement) exige que le travailleur démontre la légitimité de sa candidature </a:t>
            </a:r>
            <a:r>
              <a:rPr lang="fr-BE" dirty="0" smtClean="0">
                <a:latin typeface="Calibri" panose="020F0502020204030204" pitchFamily="34" charset="0"/>
              </a:rPr>
              <a:t>→</a:t>
            </a:r>
            <a:r>
              <a:rPr lang="fr-BE" dirty="0" smtClean="0">
                <a:latin typeface="Constantia" panose="02030602050306030303" pitchFamily="18" charset="0"/>
              </a:rPr>
              <a:t> Pas correct (inversion de la charge de la preuve) !</a:t>
            </a:r>
          </a:p>
          <a:p>
            <a:r>
              <a:rPr lang="fr-BE" dirty="0" smtClean="0">
                <a:latin typeface="Constantia" panose="02030602050306030303" pitchFamily="18" charset="0"/>
              </a:rPr>
              <a:t>Circonstances généralement invoquées :</a:t>
            </a:r>
          </a:p>
          <a:p>
            <a:pPr lvl="1"/>
            <a:r>
              <a:rPr lang="fr-BE" dirty="0" smtClean="0">
                <a:latin typeface="Constantia" panose="02030602050306030303" pitchFamily="18" charset="0"/>
              </a:rPr>
              <a:t>Avertissements/difficultés préalables à la candidature </a:t>
            </a:r>
          </a:p>
          <a:p>
            <a:pPr marL="594360" lvl="2" indent="0">
              <a:buNone/>
            </a:pPr>
            <a:r>
              <a:rPr lang="fr-BE" dirty="0" err="1" smtClean="0">
                <a:latin typeface="Constantia" panose="02030602050306030303" pitchFamily="18" charset="0"/>
              </a:rPr>
              <a:t>Voy</a:t>
            </a:r>
            <a:r>
              <a:rPr lang="fr-BE" dirty="0" smtClean="0">
                <a:latin typeface="Constantia" panose="02030602050306030303" pitchFamily="18" charset="0"/>
              </a:rPr>
              <a:t>, TTB, 13/04/2012 (Terra) : </a:t>
            </a:r>
            <a:r>
              <a:rPr lang="fr-BE" dirty="0">
                <a:latin typeface="Constantia" panose="02030602050306030303" pitchFamily="18" charset="0"/>
              </a:rPr>
              <a:t>c’est de manière fréquente qu’une injustice subie personnellement, de manière réelle ou ressentie, joue un rôle dans la vocation à défendre et à promouvoir des intérêts collectifs ou catégoriels, sans nullement la rendre illégitime. L’activité ou la vocation syndicales légitimes ne se cantonnent en effet pas à celles qui seraient déconnectées de toute poursuite d’un intérêt personnel, même indirect</a:t>
            </a:r>
            <a:endParaRPr lang="fr-BE" dirty="0" smtClean="0">
              <a:latin typeface="Constantia" panose="02030602050306030303" pitchFamily="18" charset="0"/>
            </a:endParaRPr>
          </a:p>
          <a:p>
            <a:pPr lvl="1"/>
            <a:r>
              <a:rPr lang="fr-BE" dirty="0" smtClean="0">
                <a:latin typeface="Constantia" panose="02030602050306030303" pitchFamily="18" charset="0"/>
              </a:rPr>
              <a:t>Absence prolongée pour cause d’incapacité de travail (= impossibilité matérielle de siéger)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Seule certitude au moment de la prise en délibéré = existence d’une ITT – quid de sa prolongation pendant les 4 ans de la législature sociale ?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Souvent, TT est attentif à la connaissance des conditions existantes et des collègues (cas de l’absence prolongée antérieure) – caractérise une autre finalité (MAJ </a:t>
            </a:r>
            <a:r>
              <a:rPr lang="fr-BE" dirty="0" err="1" smtClean="0">
                <a:latin typeface="Constantia" panose="02030602050306030303" pitchFamily="18" charset="0"/>
              </a:rPr>
              <a:t>tjs</a:t>
            </a:r>
            <a:r>
              <a:rPr lang="fr-BE" dirty="0" smtClean="0">
                <a:latin typeface="Constantia" panose="02030602050306030303" pitchFamily="18" charset="0"/>
              </a:rPr>
              <a:t> possible)?</a:t>
            </a:r>
          </a:p>
          <a:p>
            <a:endParaRPr lang="fr-BE" dirty="0" smtClean="0">
              <a:latin typeface="Constantia" panose="02030602050306030303" pitchFamily="18" charset="0"/>
            </a:endParaRPr>
          </a:p>
          <a:p>
            <a:endParaRPr lang="fr-BE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3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fr-BE" sz="3600" dirty="0" smtClean="0">
                <a:latin typeface="Constantia" panose="02030602050306030303" pitchFamily="18" charset="0"/>
              </a:rPr>
              <a:t>L’abus de droit et la candidature</a:t>
            </a:r>
            <a:endParaRPr lang="fr-BE" sz="3600" dirty="0">
              <a:latin typeface="Constantia" panose="02030602050306030303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772400" cy="5544616"/>
          </a:xfrm>
        </p:spPr>
        <p:txBody>
          <a:bodyPr>
            <a:normAutofit fontScale="77500" lnSpcReduction="20000"/>
          </a:bodyPr>
          <a:lstStyle/>
          <a:p>
            <a:r>
              <a:rPr lang="fr-BE" dirty="0" smtClean="0">
                <a:latin typeface="Constantia" panose="02030602050306030303" pitchFamily="18" charset="0"/>
              </a:rPr>
              <a:t>Circonstances généralement invoquées (suite)</a:t>
            </a:r>
          </a:p>
          <a:p>
            <a:pPr lvl="1"/>
            <a:r>
              <a:rPr lang="fr-BE" dirty="0" smtClean="0">
                <a:latin typeface="Constantia" panose="02030602050306030303" pitchFamily="18" charset="0"/>
              </a:rPr>
              <a:t>Suspension dans le cadre de la procédure « loi 19/03/1991 » </a:t>
            </a:r>
            <a:r>
              <a:rPr lang="fr-BE" dirty="0">
                <a:latin typeface="Constantia" panose="02030602050306030303" pitchFamily="18" charset="0"/>
              </a:rPr>
              <a:t>(= impossibilité matérielle de siéger</a:t>
            </a:r>
            <a:r>
              <a:rPr lang="fr-BE" dirty="0" smtClean="0">
                <a:latin typeface="Constantia" panose="02030602050306030303" pitchFamily="18" charset="0"/>
              </a:rPr>
              <a:t>)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Cas de reconnaissance : si procédure pénale suspend la procédure reconnaissance TT (mais reste discutable – </a:t>
            </a:r>
            <a:r>
              <a:rPr lang="fr-BE" dirty="0" err="1" smtClean="0">
                <a:latin typeface="Constantia" panose="02030602050306030303" pitchFamily="18" charset="0"/>
              </a:rPr>
              <a:t>voy</a:t>
            </a:r>
            <a:r>
              <a:rPr lang="fr-BE" dirty="0" smtClean="0">
                <a:latin typeface="Constantia" panose="02030602050306030303" pitchFamily="18" charset="0"/>
              </a:rPr>
              <a:t>, les considérations sur la question d’être « au fait » des réalités actuelles de l’entreprise)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Refus si la procédure loi 1991 suit son cours normalement </a:t>
            </a:r>
          </a:p>
          <a:p>
            <a:pPr marL="868680" lvl="3" indent="0">
              <a:buNone/>
            </a:pPr>
            <a:r>
              <a:rPr lang="fr-BE" sz="1800" dirty="0" smtClean="0">
                <a:latin typeface="Constantia" panose="02030602050306030303" pitchFamily="18" charset="0"/>
              </a:rPr>
              <a:t>!!!  Procédure « opportune » + le motif grave n’existe pas tant qu’il n’est pas reconnu !!!</a:t>
            </a:r>
          </a:p>
          <a:p>
            <a:pPr lvl="1"/>
            <a:r>
              <a:rPr lang="fr-BE" dirty="0" smtClean="0">
                <a:latin typeface="Constantia" panose="02030602050306030303" pitchFamily="18" charset="0"/>
              </a:rPr>
              <a:t>Licenciement pendant période occulte de protection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Le seul fait du licenciement (même pour motif grave) ne prouve pas l’abus</a:t>
            </a:r>
          </a:p>
          <a:p>
            <a:pPr lvl="2"/>
            <a:r>
              <a:rPr lang="fr-BE" dirty="0" smtClean="0">
                <a:latin typeface="Constantia" panose="02030602050306030303" pitchFamily="18" charset="0"/>
              </a:rPr>
              <a:t>Le juge ne peut pas fonder l’abus sur la légitimité du motif du licenciement (même s’il est indépendant et antérieur) : </a:t>
            </a:r>
            <a:r>
              <a:rPr lang="en-US" dirty="0" smtClean="0">
                <a:latin typeface="Constantia" panose="02030602050306030303" pitchFamily="18" charset="0"/>
              </a:rPr>
              <a:t>Cass</a:t>
            </a:r>
            <a:r>
              <a:rPr lang="en-US" dirty="0">
                <a:latin typeface="Constantia" panose="02030602050306030303" pitchFamily="18" charset="0"/>
              </a:rPr>
              <a:t>., 26 </a:t>
            </a:r>
            <a:r>
              <a:rPr lang="en-US" dirty="0" err="1">
                <a:latin typeface="Constantia" panose="02030602050306030303" pitchFamily="18" charset="0"/>
              </a:rPr>
              <a:t>oct.</a:t>
            </a:r>
            <a:r>
              <a:rPr lang="en-US" dirty="0">
                <a:latin typeface="Constantia" panose="02030602050306030303" pitchFamily="18" charset="0"/>
              </a:rPr>
              <a:t> </a:t>
            </a:r>
            <a:r>
              <a:rPr lang="en-US" dirty="0" smtClean="0">
                <a:latin typeface="Constantia" panose="02030602050306030303" pitchFamily="18" charset="0"/>
              </a:rPr>
              <a:t>1992 </a:t>
            </a:r>
            <a:r>
              <a:rPr lang="en-US" sz="1900" dirty="0" smtClean="0">
                <a:latin typeface="Constantia" panose="02030602050306030303" pitchFamily="18" charset="0"/>
              </a:rPr>
              <a:t>(</a:t>
            </a:r>
            <a:r>
              <a:rPr lang="fr-BE" sz="1900" dirty="0" smtClean="0">
                <a:latin typeface="Constantia" panose="02030602050306030303" pitchFamily="18" charset="0"/>
              </a:rPr>
              <a:t>«</a:t>
            </a:r>
            <a:r>
              <a:rPr lang="fr-BE" sz="1900" dirty="0">
                <a:latin typeface="Constantia" panose="02030602050306030303" pitchFamily="18" charset="0"/>
              </a:rPr>
              <a:t> les motifs du congé, sa légitimité, son lien avec la candidature ou encore la connaissance de celle-ci – en bref tout ce qui a trait à l’intention de l’employeur de licencier plutôt qu’à celle du candidat ou du syndicat qui le présente – sont sans pertinence » </a:t>
            </a:r>
            <a:r>
              <a:rPr lang="fr-BE" sz="1900" dirty="0" smtClean="0">
                <a:latin typeface="Constantia" panose="02030602050306030303" pitchFamily="18" charset="0"/>
              </a:rPr>
              <a:t>TTFB, </a:t>
            </a:r>
            <a:r>
              <a:rPr lang="fr-BE" sz="1900" dirty="0">
                <a:latin typeface="Constantia" panose="02030602050306030303" pitchFamily="18" charset="0"/>
              </a:rPr>
              <a:t>13 avr. 2012, </a:t>
            </a:r>
            <a:r>
              <a:rPr lang="fr-BE" sz="1900" dirty="0" smtClean="0">
                <a:latin typeface="Constantia" panose="02030602050306030303" pitchFamily="18" charset="0"/>
              </a:rPr>
              <a:t>Terra)</a:t>
            </a:r>
          </a:p>
          <a:p>
            <a:pPr lvl="2"/>
            <a:r>
              <a:rPr lang="fr-BE" sz="1900" dirty="0" smtClean="0">
                <a:latin typeface="Constantia" panose="02030602050306030303" pitchFamily="18" charset="0"/>
              </a:rPr>
              <a:t>Le critère : la candidature n’aurait pas été posée sans le licenciement (elle n’a que pour objectif d’y faire échec)</a:t>
            </a:r>
          </a:p>
          <a:p>
            <a:pPr lvl="1"/>
            <a:r>
              <a:rPr lang="fr-BE" sz="2300" dirty="0" smtClean="0">
                <a:latin typeface="Constantia" panose="02030602050306030303" pitchFamily="18" charset="0"/>
              </a:rPr>
              <a:t>L’absence de « passé syndical » : ne caractérise pas l’abus </a:t>
            </a:r>
          </a:p>
          <a:p>
            <a:pPr lvl="2"/>
            <a:r>
              <a:rPr lang="fr-BE" sz="1900" dirty="0" err="1" smtClean="0">
                <a:latin typeface="Constantia" panose="02030602050306030303" pitchFamily="18" charset="0"/>
              </a:rPr>
              <a:t>Cass</a:t>
            </a:r>
            <a:r>
              <a:rPr lang="fr-BE" sz="1900" dirty="0" smtClean="0">
                <a:latin typeface="Constantia" panose="02030602050306030303" pitchFamily="18" charset="0"/>
              </a:rPr>
              <a:t>., </a:t>
            </a:r>
            <a:r>
              <a:rPr lang="fr-BE" sz="1800" dirty="0" smtClean="0">
                <a:latin typeface="Constantia" panose="02030602050306030303" pitchFamily="18" charset="0"/>
              </a:rPr>
              <a:t>6 </a:t>
            </a:r>
            <a:r>
              <a:rPr lang="fr-BE" sz="1800" dirty="0">
                <a:latin typeface="Constantia" panose="02030602050306030303" pitchFamily="18" charset="0"/>
              </a:rPr>
              <a:t>oct. 2014 </a:t>
            </a:r>
            <a:endParaRPr lang="fr-BE" sz="1800" dirty="0" smtClean="0">
              <a:latin typeface="Constantia" panose="02030602050306030303" pitchFamily="18" charset="0"/>
            </a:endParaRPr>
          </a:p>
          <a:p>
            <a:pPr lvl="2"/>
            <a:r>
              <a:rPr lang="fr-BE" sz="1900" dirty="0" smtClean="0">
                <a:latin typeface="Constantia" panose="02030602050306030303" pitchFamily="18" charset="0"/>
              </a:rPr>
              <a:t>« on apprend en marchant » </a:t>
            </a:r>
            <a:r>
              <a:rPr lang="fr-BE" sz="1600" dirty="0" smtClean="0">
                <a:latin typeface="Constantia" panose="02030602050306030303" pitchFamily="18" charset="0"/>
              </a:rPr>
              <a:t>(TTM, 25/04/2012)</a:t>
            </a:r>
          </a:p>
          <a:p>
            <a:pPr lvl="2"/>
            <a:r>
              <a:rPr lang="fr-BE" sz="1900" dirty="0" smtClean="0">
                <a:latin typeface="Constantia" panose="02030602050306030303" pitchFamily="18" charset="0"/>
              </a:rPr>
              <a:t>Ce critère ferait obstacle à la 1</a:t>
            </a:r>
            <a:r>
              <a:rPr lang="fr-BE" sz="1900" baseline="30000" dirty="0" smtClean="0">
                <a:latin typeface="Constantia" panose="02030602050306030303" pitchFamily="18" charset="0"/>
              </a:rPr>
              <a:t>ère</a:t>
            </a:r>
            <a:r>
              <a:rPr lang="fr-BE" sz="1900" dirty="0" smtClean="0">
                <a:latin typeface="Constantia" panose="02030602050306030303" pitchFamily="18" charset="0"/>
              </a:rPr>
              <a:t> candidature </a:t>
            </a:r>
            <a:r>
              <a:rPr lang="fr-BE" sz="1500" dirty="0" smtClean="0">
                <a:latin typeface="Constantia" panose="02030602050306030303" pitchFamily="18" charset="0"/>
              </a:rPr>
              <a:t>(TTB</a:t>
            </a:r>
            <a:r>
              <a:rPr lang="fr-BE" sz="1500" dirty="0">
                <a:latin typeface="Constantia" panose="02030602050306030303" pitchFamily="18" charset="0"/>
              </a:rPr>
              <a:t>, 13/04/2012 </a:t>
            </a:r>
            <a:r>
              <a:rPr lang="fr-BE" sz="1500" dirty="0" smtClean="0">
                <a:latin typeface="Constantia" panose="02030602050306030303" pitchFamily="18" charset="0"/>
              </a:rPr>
              <a:t>– site Terra</a:t>
            </a:r>
            <a:r>
              <a:rPr lang="fr-BE" sz="1500" dirty="0">
                <a:latin typeface="Constantia" panose="02030602050306030303" pitchFamily="18" charset="0"/>
              </a:rPr>
              <a:t>) </a:t>
            </a:r>
            <a:endParaRPr lang="fr-BE" sz="1500" dirty="0" smtClean="0">
              <a:latin typeface="Constantia" panose="02030602050306030303" pitchFamily="18" charset="0"/>
            </a:endParaRPr>
          </a:p>
          <a:p>
            <a:pPr lvl="1"/>
            <a:endParaRPr lang="fr-BE" dirty="0" smtClean="0">
              <a:latin typeface="Constantia" panose="02030602050306030303" pitchFamily="18" charset="0"/>
            </a:endParaRPr>
          </a:p>
          <a:p>
            <a:endParaRPr lang="fr-BE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087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3214686"/>
            <a:ext cx="7854696" cy="2786082"/>
          </a:xfrm>
        </p:spPr>
        <p:txBody>
          <a:bodyPr>
            <a:normAutofit/>
          </a:bodyPr>
          <a:lstStyle/>
          <a:p>
            <a:r>
              <a:rPr lang="fr-BE" sz="4300" dirty="0" smtClean="0">
                <a:latin typeface="Constantia" pitchFamily="18" charset="0"/>
              </a:rPr>
              <a:t>Merci de votre attention</a:t>
            </a:r>
          </a:p>
          <a:p>
            <a:endParaRPr lang="fr-BE" dirty="0" smtClean="0">
              <a:latin typeface="Constantia" pitchFamily="18" charset="0"/>
            </a:endParaRPr>
          </a:p>
          <a:p>
            <a:r>
              <a:rPr lang="fr-BE" dirty="0" smtClean="0">
                <a:latin typeface="Constantia" pitchFamily="18" charset="0"/>
              </a:rPr>
              <a:t>Décisions disponibles sur </a:t>
            </a:r>
          </a:p>
          <a:p>
            <a:r>
              <a:rPr lang="fr-BE" dirty="0" smtClean="0">
                <a:latin typeface="Constantia" pitchFamily="18" charset="0"/>
                <a:hlinkClick r:id="rId3"/>
              </a:rPr>
              <a:t>www.terralaboris.be</a:t>
            </a:r>
            <a:r>
              <a:rPr lang="fr-BE" dirty="0" smtClean="0">
                <a:latin typeface="Constantia" pitchFamily="18" charset="0"/>
              </a:rPr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3ED32-E487-44F2-A3E7-76118EBFD049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414458"/>
          </a:xfrm>
        </p:spPr>
        <p:txBody>
          <a:bodyPr/>
          <a:lstStyle/>
          <a:p>
            <a:r>
              <a:rPr lang="fr-BE" dirty="0" smtClean="0">
                <a:latin typeface="Constantia" pitchFamily="18" charset="0"/>
              </a:rPr>
              <a:t>Elections sociales</a:t>
            </a:r>
            <a:endParaRPr lang="fr-BE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0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1805</TotalTime>
  <Words>351</Words>
  <Application>Microsoft Office PowerPoint</Application>
  <PresentationFormat>Affichage à l'écran (4:3)</PresentationFormat>
  <Paragraphs>77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Calibri</vt:lpstr>
      <vt:lpstr>Constantia</vt:lpstr>
      <vt:lpstr>Franklin Gothic Book</vt:lpstr>
      <vt:lpstr>Perpetua</vt:lpstr>
      <vt:lpstr>Wingdings 2</vt:lpstr>
      <vt:lpstr>Capitaux</vt:lpstr>
      <vt:lpstr>Elections sociales</vt:lpstr>
      <vt:lpstr>Contexte</vt:lpstr>
      <vt:lpstr>L’abus de droit et la candidature</vt:lpstr>
      <vt:lpstr>L’abus de droit et la candidature</vt:lpstr>
      <vt:lpstr>L’abus de droit et la candidature</vt:lpstr>
      <vt:lpstr>L’abus de droit et la candidature</vt:lpstr>
      <vt:lpstr>Elections sociales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</dc:creator>
  <cp:lastModifiedBy>thetis</cp:lastModifiedBy>
  <cp:revision>158</cp:revision>
  <cp:lastPrinted>2015-11-12T14:51:15Z</cp:lastPrinted>
  <dcterms:created xsi:type="dcterms:W3CDTF">2011-05-30T14:31:57Z</dcterms:created>
  <dcterms:modified xsi:type="dcterms:W3CDTF">2015-11-13T16:08:41Z</dcterms:modified>
</cp:coreProperties>
</file>