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7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8" r:id="rId12"/>
    <p:sldId id="269" r:id="rId13"/>
    <p:sldId id="270" r:id="rId14"/>
    <p:sldId id="267" r:id="rId15"/>
    <p:sldId id="264" r:id="rId1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EE4B7-211D-46E7-94DA-AB203F36F3CD}" type="datetimeFigureOut">
              <a:rPr lang="fr-BE" smtClean="0"/>
              <a:t>13/11/2015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C8ED-5FED-4507-B535-B881F8BA8E5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84457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3C8ED-5FED-4507-B535-B881F8BA8E52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6336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941E1-99CE-4B2C-916B-7D3C15B7850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357453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fr-FR" dirty="0" smtClean="0"/>
              <a:t>Accidents du travail dans le secteur public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2428892"/>
          </a:xfrm>
        </p:spPr>
        <p:txBody>
          <a:bodyPr>
            <a:normAutofit/>
          </a:bodyPr>
          <a:lstStyle/>
          <a:p>
            <a:r>
              <a:rPr lang="fr-FR" b="1" dirty="0" smtClean="0"/>
              <a:t>Formation </a:t>
            </a:r>
            <a:r>
              <a:rPr lang="fr-FR" b="1" dirty="0" smtClean="0"/>
              <a:t>du 9/10/2015</a:t>
            </a:r>
            <a:endParaRPr lang="fr-FR" b="1" dirty="0" smtClean="0"/>
          </a:p>
          <a:p>
            <a:endParaRPr lang="fr-FR" dirty="0" smtClean="0"/>
          </a:p>
          <a:p>
            <a:r>
              <a:rPr lang="fr-FR" dirty="0" smtClean="0"/>
              <a:t>Sophie Remouchamps</a:t>
            </a:r>
          </a:p>
          <a:p>
            <a:r>
              <a:rPr lang="fr-FR" sz="2600" dirty="0" smtClean="0"/>
              <a:t>Avocate (Thetis), </a:t>
            </a:r>
            <a:r>
              <a:rPr lang="fr-FR" sz="2600" dirty="0" err="1" smtClean="0"/>
              <a:t>asbl</a:t>
            </a:r>
            <a:r>
              <a:rPr lang="fr-FR" sz="2600" dirty="0" smtClean="0"/>
              <a:t> Terra </a:t>
            </a:r>
            <a:r>
              <a:rPr lang="fr-FR" sz="2600" dirty="0" err="1" smtClean="0"/>
              <a:t>Laboris</a:t>
            </a:r>
            <a:r>
              <a:rPr lang="fr-FR" sz="2600" dirty="0" smtClean="0"/>
              <a:t> et ULB</a:t>
            </a:r>
            <a:endParaRPr lang="fr-FR" sz="2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Schéma de la procédure </a:t>
            </a:r>
            <a:r>
              <a:rPr lang="fr-FR" sz="3200" b="1" dirty="0" smtClean="0"/>
              <a:t>administrative (détails</a:t>
            </a:r>
            <a:r>
              <a:rPr lang="fr-FR" sz="3200" b="1" dirty="0"/>
              <a:t>)</a:t>
            </a:r>
            <a:r>
              <a:rPr lang="fr-FR" sz="3600" b="1" u="sng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alibri"/>
              </a:rPr>
              <a:t>Décision de l’autorité sur la réparation (suite)</a:t>
            </a:r>
            <a:endParaRPr lang="fr-FR" dirty="0" smtClean="0">
              <a:latin typeface="Calibri"/>
            </a:endParaRPr>
          </a:p>
          <a:p>
            <a:pPr lvl="1"/>
            <a:r>
              <a:rPr lang="fr-FR" dirty="0" smtClean="0">
                <a:latin typeface="Calibri"/>
              </a:rPr>
              <a:t>Notion de proposition dans AR 69/70 et non dans </a:t>
            </a:r>
            <a:r>
              <a:rPr lang="fr-FR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 (mais en pratique proposition aussi soumise)</a:t>
            </a:r>
          </a:p>
          <a:p>
            <a:pPr lvl="2"/>
            <a:r>
              <a:rPr lang="fr-FR" dirty="0" smtClean="0">
                <a:latin typeface="Calibri"/>
              </a:rPr>
              <a:t>Si victime marque accord = règlement administratif </a:t>
            </a:r>
            <a:r>
              <a:rPr lang="fr-FR" i="1" dirty="0" smtClean="0">
                <a:latin typeface="Calibri"/>
              </a:rPr>
              <a:t>définitif</a:t>
            </a:r>
            <a:r>
              <a:rPr lang="fr-FR" dirty="0" smtClean="0">
                <a:latin typeface="Calibri"/>
              </a:rPr>
              <a:t> de l’accident via une LR confirmant la proposition (pendant de l’entérinement par F.A.T.)</a:t>
            </a:r>
          </a:p>
          <a:p>
            <a:pPr lvl="3">
              <a:buNone/>
            </a:pPr>
            <a:r>
              <a:rPr lang="fr-FR" dirty="0" smtClean="0">
                <a:latin typeface="Calibri"/>
              </a:rPr>
              <a:t> ATTENTION : contestation ultérieure en justice quasi impossible (motif : soit non respect de la loi, soit vice de consentement ) - </a:t>
            </a:r>
            <a:r>
              <a:rPr lang="fr-FR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, accord non requis → pourrait être toujours remise en cause</a:t>
            </a:r>
          </a:p>
          <a:p>
            <a:pPr lvl="2"/>
            <a:r>
              <a:rPr lang="fr-FR" dirty="0" smtClean="0">
                <a:latin typeface="Calibri"/>
              </a:rPr>
              <a:t> En l’absence d’accord : saisine TT (pas de paiement de la rente dans l’intervalle)</a:t>
            </a:r>
          </a:p>
          <a:p>
            <a:pPr lvl="1"/>
            <a:r>
              <a:rPr lang="fr-FR" dirty="0" smtClean="0">
                <a:latin typeface="Calibri"/>
              </a:rPr>
              <a:t>Valeur décision </a:t>
            </a:r>
            <a:r>
              <a:rPr lang="fr-FR" dirty="0" err="1" smtClean="0">
                <a:latin typeface="Calibri"/>
              </a:rPr>
              <a:t>Medex</a:t>
            </a:r>
            <a:r>
              <a:rPr lang="fr-FR" dirty="0" smtClean="0">
                <a:latin typeface="Calibri"/>
              </a:rPr>
              <a:t> sur le taux d’I.P. : hybride</a:t>
            </a:r>
          </a:p>
          <a:p>
            <a:pPr lvl="2"/>
            <a:r>
              <a:rPr lang="fr-FR" dirty="0" smtClean="0">
                <a:latin typeface="Calibri"/>
              </a:rPr>
              <a:t>Pour l’autorité : contraignant (</a:t>
            </a:r>
            <a:r>
              <a:rPr lang="fr-FR" dirty="0" err="1" smtClean="0">
                <a:latin typeface="Calibri"/>
              </a:rPr>
              <a:t>Cass</a:t>
            </a:r>
            <a:r>
              <a:rPr lang="fr-FR" dirty="0" smtClean="0">
                <a:latin typeface="Calibri"/>
              </a:rPr>
              <a:t>., 7/02/2000 et 13/10/ 2014 et </a:t>
            </a:r>
            <a:r>
              <a:rPr lang="fr-FR" dirty="0" err="1" smtClean="0">
                <a:latin typeface="Calibri"/>
              </a:rPr>
              <a:t>C.Const</a:t>
            </a:r>
            <a:r>
              <a:rPr lang="fr-FR" dirty="0" smtClean="0">
                <a:latin typeface="Calibri"/>
              </a:rPr>
              <a:t>., 8/05/2013, n°62/2013). N.B. : pas de recours possible au C.E.</a:t>
            </a:r>
          </a:p>
          <a:p>
            <a:pPr lvl="2"/>
            <a:r>
              <a:rPr lang="fr-FR" dirty="0" smtClean="0">
                <a:latin typeface="Calibri"/>
              </a:rPr>
              <a:t>Pour la victime : proposition → remise en cause via action en justice. Dans le cadre de ce recours, le Juge ne peut allouer un taux inférieur à celui de </a:t>
            </a:r>
            <a:r>
              <a:rPr lang="fr-FR" dirty="0" err="1" smtClean="0">
                <a:latin typeface="Calibri"/>
              </a:rPr>
              <a:t>Medex</a:t>
            </a:r>
            <a:r>
              <a:rPr lang="fr-FR" dirty="0" smtClean="0">
                <a:latin typeface="Calibri"/>
              </a:rPr>
              <a:t> (cf. réf. ci-dessus) </a:t>
            </a:r>
          </a:p>
          <a:p>
            <a:pPr lvl="1"/>
            <a:r>
              <a:rPr lang="fr-FR" dirty="0" smtClean="0">
                <a:latin typeface="Calibri"/>
              </a:rPr>
              <a:t>Règlement définitif en consolidation ? Soit LR après proposition, soit décision judiciaire (= moment de l’exigibilité rente et point de départ du délai de </a:t>
            </a:r>
            <a:r>
              <a:rPr lang="fr-FR" dirty="0" err="1" smtClean="0">
                <a:latin typeface="Calibri"/>
              </a:rPr>
              <a:t>revision</a:t>
            </a:r>
            <a:r>
              <a:rPr lang="fr-FR" dirty="0" smtClean="0">
                <a:latin typeface="Calibri"/>
              </a:rPr>
              <a:t>)</a:t>
            </a:r>
          </a:p>
          <a:p>
            <a:pPr lvl="1"/>
            <a:r>
              <a:rPr lang="fr-FR" dirty="0" smtClean="0">
                <a:latin typeface="Calibri"/>
              </a:rPr>
              <a:t>Qui paie rente ? Réassureur (pouvoirs locaux/OIP) ou le SPSP</a:t>
            </a:r>
          </a:p>
          <a:p>
            <a:pPr lvl="3">
              <a:buNone/>
            </a:pPr>
            <a:endParaRPr lang="fr-FR" dirty="0">
              <a:latin typeface="Calibri"/>
            </a:endParaRPr>
          </a:p>
          <a:p>
            <a:pPr lvl="3">
              <a:buNone/>
            </a:pPr>
            <a:endParaRPr lang="fr-FR" dirty="0" smtClean="0">
              <a:latin typeface="Calibri"/>
            </a:endParaRPr>
          </a:p>
          <a:p>
            <a:pPr lvl="2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fr-FR" sz="4000" b="1" u="sng" dirty="0" smtClean="0"/>
              <a:t>La réparation (non mortel)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En principe, régime loi 67 est comparable à celui loi 71 (cf. TP) → distinctions peuvent </a:t>
            </a:r>
            <a:r>
              <a:rPr lang="fr-FR" dirty="0" err="1" smtClean="0"/>
              <a:t>tjs</a:t>
            </a:r>
            <a:r>
              <a:rPr lang="fr-FR" dirty="0" smtClean="0"/>
              <a:t> être critiquées devant Cour </a:t>
            </a:r>
            <a:r>
              <a:rPr lang="fr-FR" dirty="0" err="1" smtClean="0"/>
              <a:t>Const</a:t>
            </a:r>
            <a:r>
              <a:rPr lang="fr-FR" dirty="0" smtClean="0"/>
              <a:t>.</a:t>
            </a:r>
          </a:p>
          <a:p>
            <a:r>
              <a:rPr lang="fr-FR" dirty="0" smtClean="0"/>
              <a:t>Concrètement : même option de base (forfait + immunité) </a:t>
            </a:r>
            <a:r>
              <a:rPr lang="fr-FR" dirty="0" smtClean="0">
                <a:latin typeface="Calibri"/>
              </a:rPr>
              <a:t>→ indemnités de même type (I.T.T., I.P., allocations d’aggravation, frais médicaux et de déplacement, aide d’une tierce personne) </a:t>
            </a:r>
          </a:p>
          <a:p>
            <a:r>
              <a:rPr lang="fr-FR" dirty="0" smtClean="0"/>
              <a:t> </a:t>
            </a:r>
            <a:r>
              <a:rPr lang="fr-FR" b="1" dirty="0" smtClean="0">
                <a:solidFill>
                  <a:srgbClr val="00B050"/>
                </a:solidFill>
              </a:rPr>
              <a:t>Spécificités (aperçu non exhaustif)</a:t>
            </a:r>
          </a:p>
          <a:p>
            <a:pPr lvl="1"/>
            <a:r>
              <a:rPr lang="fr-FR" dirty="0" smtClean="0"/>
              <a:t>Frais administratifs (A.R. 69, art. 28, dont honoraires du médecin qui assiste la victime pendant la procédure </a:t>
            </a:r>
            <a:r>
              <a:rPr lang="fr-FR" dirty="0" err="1" smtClean="0"/>
              <a:t>Medex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I.T.T. : (art. 3</a:t>
            </a:r>
            <a:r>
              <a:rPr lang="fr-FR" i="1" dirty="0" smtClean="0"/>
              <a:t>bis </a:t>
            </a:r>
            <a:r>
              <a:rPr lang="fr-FR" dirty="0" smtClean="0"/>
              <a:t>loi 67) : renvoi supplétif à loi 71</a:t>
            </a:r>
          </a:p>
          <a:p>
            <a:pPr lvl="2"/>
            <a:r>
              <a:rPr lang="fr-FR" dirty="0"/>
              <a:t>D</a:t>
            </a:r>
            <a:r>
              <a:rPr lang="fr-FR" dirty="0" smtClean="0"/>
              <a:t>ispositions du statut peuvent être meilleures (&gt; 90% RB plafonnée) - A.R. 69 , art. 32 : le traitement d’activité </a:t>
            </a:r>
          </a:p>
          <a:p>
            <a:pPr lvl="2"/>
            <a:r>
              <a:rPr lang="fr-FR" dirty="0" smtClean="0"/>
              <a:t>RB ? Pas de notion : si application règles du statut à voir dans celui-ci (mais montant ne peut être inférieur à loi 71) , si loi 71, on suit les règles du privé</a:t>
            </a:r>
          </a:p>
          <a:p>
            <a:pPr lvl="2"/>
            <a:r>
              <a:rPr lang="fr-FR" dirty="0" smtClean="0"/>
              <a:t>Si I.T.T. après rupture contrat : application des règles du privé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fr-FR" sz="4000" b="1" u="sng" dirty="0" smtClean="0"/>
              <a:t>La réparation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Spécificités (suite)</a:t>
            </a:r>
          </a:p>
          <a:p>
            <a:pPr lvl="1"/>
            <a:r>
              <a:rPr lang="fr-FR" dirty="0" smtClean="0"/>
              <a:t>I.T.P. : idem (soit règles plus favorables du public, soit régime Loi 71) – maintien du traitement d’activité prévu par A.R. 69 (art. 32bis) et </a:t>
            </a:r>
            <a:r>
              <a:rPr lang="fr-FR" dirty="0" err="1" smtClean="0"/>
              <a:t>PJPol</a:t>
            </a:r>
            <a:r>
              <a:rPr lang="fr-FR" dirty="0" smtClean="0"/>
              <a:t> (art. 11, A.R. 26/08/2003)</a:t>
            </a:r>
          </a:p>
          <a:p>
            <a:pPr lvl="1"/>
            <a:r>
              <a:rPr lang="fr-FR" dirty="0" smtClean="0"/>
              <a:t>Aggravation temporaire après I.T.T. : renvoi à art. 3</a:t>
            </a:r>
            <a:r>
              <a:rPr lang="fr-FR" i="1" dirty="0" smtClean="0"/>
              <a:t>bis </a:t>
            </a:r>
            <a:r>
              <a:rPr lang="fr-FR" dirty="0" smtClean="0"/>
              <a:t>(</a:t>
            </a:r>
            <a:r>
              <a:rPr lang="fr-FR" dirty="0" smtClean="0">
                <a:latin typeface="Calibri"/>
              </a:rPr>
              <a:t>→ pas de condition des 10%)</a:t>
            </a:r>
          </a:p>
          <a:p>
            <a:pPr lvl="1"/>
            <a:r>
              <a:rPr lang="fr-FR" dirty="0" smtClean="0">
                <a:latin typeface="Calibri"/>
              </a:rPr>
              <a:t>I.T.T. et cumul avec une pension prématurée pour inaptitude définitive ? Oui </a:t>
            </a:r>
            <a:r>
              <a:rPr lang="fr-FR" sz="2600" dirty="0" smtClean="0">
                <a:latin typeface="Calibri"/>
              </a:rPr>
              <a:t>(</a:t>
            </a:r>
            <a:r>
              <a:rPr lang="fr-FR" sz="2600" dirty="0" err="1" smtClean="0">
                <a:latin typeface="Calibri"/>
              </a:rPr>
              <a:t>Cass</a:t>
            </a:r>
            <a:r>
              <a:rPr lang="fr-FR" sz="2600" dirty="0" smtClean="0">
                <a:latin typeface="Calibri"/>
              </a:rPr>
              <a:t>., 8/10/2001 et C. </a:t>
            </a:r>
            <a:r>
              <a:rPr lang="fr-FR" sz="2600" dirty="0" err="1" smtClean="0">
                <a:latin typeface="Calibri"/>
              </a:rPr>
              <a:t>trav</a:t>
            </a:r>
            <a:r>
              <a:rPr lang="fr-FR" sz="2600" dirty="0" smtClean="0">
                <a:latin typeface="Calibri"/>
              </a:rPr>
              <a:t>. </a:t>
            </a:r>
            <a:r>
              <a:rPr lang="fr-FR" sz="2600" dirty="0" err="1" smtClean="0">
                <a:latin typeface="Calibri"/>
              </a:rPr>
              <a:t>Brux</a:t>
            </a:r>
            <a:r>
              <a:rPr lang="fr-FR" sz="2600" dirty="0" smtClean="0">
                <a:latin typeface="Calibri"/>
              </a:rPr>
              <a:t>., 21/06/2010, R.G. 2007/AB/50.040, www.terralaboris.be et CDS, 2013/6, p. 300, note J.J)</a:t>
            </a:r>
            <a:r>
              <a:rPr lang="fr-FR" dirty="0" smtClean="0">
                <a:latin typeface="Calibri"/>
              </a:rPr>
              <a:t>  </a:t>
            </a:r>
          </a:p>
          <a:p>
            <a:pPr lvl="1"/>
            <a:r>
              <a:rPr lang="fr-FR" dirty="0" smtClean="0">
                <a:latin typeface="Calibri"/>
              </a:rPr>
              <a:t>Rente I.P. : </a:t>
            </a:r>
          </a:p>
          <a:p>
            <a:pPr lvl="2"/>
            <a:r>
              <a:rPr lang="fr-FR" dirty="0" smtClean="0">
                <a:latin typeface="Calibri"/>
              </a:rPr>
              <a:t>(évaluation = même règles – pas d’influence de la stabilité d’emploi)</a:t>
            </a:r>
          </a:p>
          <a:p>
            <a:pPr lvl="2"/>
            <a:r>
              <a:rPr lang="fr-FR" dirty="0" smtClean="0">
                <a:latin typeface="Calibri"/>
              </a:rPr>
              <a:t>RB : </a:t>
            </a:r>
          </a:p>
          <a:p>
            <a:pPr lvl="3"/>
            <a:r>
              <a:rPr lang="fr-FR" dirty="0" smtClean="0">
                <a:latin typeface="Calibri"/>
              </a:rPr>
              <a:t>Plafond non indexé mais réévalué (2007)</a:t>
            </a:r>
          </a:p>
          <a:p>
            <a:pPr lvl="3"/>
            <a:r>
              <a:rPr lang="fr-FR" dirty="0" smtClean="0">
                <a:latin typeface="Calibri"/>
              </a:rPr>
              <a:t>Pour calcul, </a:t>
            </a:r>
            <a:r>
              <a:rPr lang="fr-FR" dirty="0" err="1" smtClean="0">
                <a:latin typeface="Calibri"/>
              </a:rPr>
              <a:t>voy</a:t>
            </a:r>
            <a:r>
              <a:rPr lang="fr-FR" dirty="0" smtClean="0">
                <a:latin typeface="Calibri"/>
              </a:rPr>
              <a:t>. les A.R. (AR 69, barèmes non indexés)</a:t>
            </a:r>
          </a:p>
          <a:p>
            <a:pPr lvl="3"/>
            <a:r>
              <a:rPr lang="fr-FR" dirty="0" smtClean="0">
                <a:latin typeface="Calibri"/>
              </a:rPr>
              <a:t>Dispositions spécifiques en cas de pension, cumul de plusieurs emplois et temps partiel (</a:t>
            </a:r>
            <a:r>
              <a:rPr lang="fr-FR" dirty="0" err="1" smtClean="0">
                <a:latin typeface="Calibri"/>
              </a:rPr>
              <a:t>voy</a:t>
            </a:r>
            <a:r>
              <a:rPr lang="fr-FR" dirty="0" smtClean="0">
                <a:latin typeface="Calibri"/>
              </a:rPr>
              <a:t>. loi)</a:t>
            </a:r>
            <a:endParaRPr lang="fr-FR" dirty="0" smtClean="0"/>
          </a:p>
          <a:p>
            <a:pPr lvl="2"/>
            <a:r>
              <a:rPr lang="fr-FR" dirty="0" smtClean="0"/>
              <a:t>Indexation à partir de la consolidation (si ≥ 16%)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fr-FR" sz="4000" b="1" u="sng" dirty="0" smtClean="0"/>
              <a:t>La réparation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Spécificités (suite)</a:t>
            </a:r>
          </a:p>
          <a:p>
            <a:pPr lvl="1"/>
            <a:r>
              <a:rPr lang="fr-FR" dirty="0" smtClean="0">
                <a:latin typeface="Calibri"/>
              </a:rPr>
              <a:t>Rente I.P. (suite): </a:t>
            </a:r>
          </a:p>
          <a:p>
            <a:pPr lvl="2"/>
            <a:r>
              <a:rPr lang="fr-FR" dirty="0" smtClean="0"/>
              <a:t>Cumul : </a:t>
            </a:r>
          </a:p>
          <a:p>
            <a:pPr lvl="3"/>
            <a:r>
              <a:rPr lang="fr-FR" dirty="0" smtClean="0"/>
              <a:t>Total avec la pension</a:t>
            </a:r>
          </a:p>
          <a:p>
            <a:pPr lvl="3"/>
            <a:r>
              <a:rPr lang="fr-FR" dirty="0" smtClean="0"/>
              <a:t>Si exercice des fonctions : limitation de la rente à 25% du traitement de base (N.B. si réaffectation après inaptitude : maintien du statut pécuniaire antérieur) </a:t>
            </a:r>
            <a:r>
              <a:rPr lang="fr-FR" sz="1800" dirty="0" smtClean="0"/>
              <a:t>(cas concert : CTM, 25/06/2014, R.G. 2013/AM/342, TL)</a:t>
            </a:r>
          </a:p>
          <a:p>
            <a:pPr lvl="3"/>
            <a:r>
              <a:rPr lang="fr-FR" dirty="0" smtClean="0"/>
              <a:t>Si pension prématurée pour inaptitude (art, 7, § 1</a:t>
            </a:r>
            <a:r>
              <a:rPr lang="fr-FR" baseline="30000" dirty="0" smtClean="0"/>
              <a:t>er</a:t>
            </a:r>
            <a:r>
              <a:rPr lang="fr-FR" dirty="0" smtClean="0"/>
              <a:t>) : oui sous réserve plafond maximum (= 100% du dernier traitement ou 150% si aide d’une tierce personne)</a:t>
            </a:r>
          </a:p>
          <a:p>
            <a:pPr lvl="2"/>
            <a:r>
              <a:rPr lang="fr-FR" dirty="0" smtClean="0"/>
              <a:t>Paiement : mensualités, sauf si &lt; 16% (une fois/an, 4eT)</a:t>
            </a:r>
          </a:p>
          <a:p>
            <a:pPr lvl="2"/>
            <a:r>
              <a:rPr lang="fr-FR" dirty="0" smtClean="0"/>
              <a:t>Indexation à partir de la consolidation , si ≥ 16%</a:t>
            </a:r>
          </a:p>
          <a:p>
            <a:pPr lvl="2"/>
            <a:r>
              <a:rPr lang="fr-FR" dirty="0" smtClean="0"/>
              <a:t>Tiers en capital : oui si ≥ 16% et sans procédure devant TT (sur simple demande)</a:t>
            </a:r>
          </a:p>
          <a:p>
            <a:pPr lvl="2"/>
            <a:r>
              <a:rPr lang="fr-FR" dirty="0" err="1" smtClean="0"/>
              <a:t>Revision</a:t>
            </a:r>
            <a:r>
              <a:rPr lang="fr-FR" dirty="0" smtClean="0"/>
              <a:t> : oui, dans les 3 ans du règlement définitif</a:t>
            </a:r>
          </a:p>
          <a:p>
            <a:pPr lvl="1"/>
            <a:r>
              <a:rPr lang="fr-FR" dirty="0" smtClean="0"/>
              <a:t>Allocations d’aggravation : même régime privé, droit inséré par loi 17/05/2007 (droit à partir du 1/01/2006) – A.R. exécution OK sauf </a:t>
            </a:r>
            <a:r>
              <a:rPr lang="fr-FR" dirty="0" err="1" smtClean="0"/>
              <a:t>PJPol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fr-FR" sz="3600" b="1" u="sng" dirty="0" smtClean="0"/>
              <a:t>Rôle (utile) du F.A.T.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Surveillance</a:t>
            </a:r>
            <a:r>
              <a:rPr lang="fr-FR" dirty="0" smtClean="0"/>
              <a:t> de l’application de la loi </a:t>
            </a:r>
            <a:r>
              <a:rPr lang="fr-FR" sz="2900" dirty="0" smtClean="0"/>
              <a:t>(art. 20</a:t>
            </a:r>
            <a:r>
              <a:rPr lang="fr-FR" sz="2900" i="1" dirty="0" smtClean="0"/>
              <a:t>septies</a:t>
            </a:r>
            <a:r>
              <a:rPr lang="fr-FR" sz="2900" dirty="0" smtClean="0"/>
              <a:t>, Loi 67)</a:t>
            </a:r>
            <a:r>
              <a:rPr lang="fr-FR" dirty="0" smtClean="0"/>
              <a:t> </a:t>
            </a:r>
          </a:p>
          <a:p>
            <a:pPr lvl="1">
              <a:buNone/>
            </a:pPr>
            <a:r>
              <a:rPr lang="fr-FR" dirty="0" smtClean="0">
                <a:latin typeface="Calibri"/>
              </a:rPr>
              <a:t>→ son intervention peut être sollicitée en cas de problème (ex. : absence de paiement)</a:t>
            </a:r>
            <a:endParaRPr lang="fr-FR" dirty="0" smtClean="0"/>
          </a:p>
          <a:p>
            <a:r>
              <a:rPr lang="fr-FR" b="1" dirty="0" smtClean="0">
                <a:solidFill>
                  <a:srgbClr val="00B050"/>
                </a:solidFill>
              </a:rPr>
              <a:t>Refus de reconnaissance</a:t>
            </a:r>
            <a:r>
              <a:rPr lang="fr-FR" dirty="0" smtClean="0"/>
              <a:t> : </a:t>
            </a:r>
          </a:p>
          <a:p>
            <a:pPr lvl="1"/>
            <a:r>
              <a:rPr lang="fr-FR" dirty="0" smtClean="0"/>
              <a:t>art. 20</a:t>
            </a:r>
            <a:r>
              <a:rPr lang="fr-FR" i="1" dirty="0" smtClean="0"/>
              <a:t>octies</a:t>
            </a:r>
            <a:r>
              <a:rPr lang="fr-FR" dirty="0" smtClean="0"/>
              <a:t>, al. 2 et 3, Loi 67 « Le </a:t>
            </a:r>
            <a:r>
              <a:rPr lang="fr-FR" dirty="0"/>
              <a:t>Fonds des accidents du travail peut effectuer une enquête sur les causes et circonstances de l'accident; s'il </a:t>
            </a:r>
            <a:r>
              <a:rPr lang="fr-FR" dirty="0" err="1"/>
              <a:t>échet</a:t>
            </a:r>
            <a:r>
              <a:rPr lang="fr-FR" dirty="0"/>
              <a:t>, un procès-verbal peut être dressé</a:t>
            </a:r>
            <a:r>
              <a:rPr lang="fr-FR" dirty="0" smtClean="0"/>
              <a:t>. </a:t>
            </a:r>
            <a:r>
              <a:rPr lang="fr-FR" b="1" dirty="0"/>
              <a:t> </a:t>
            </a:r>
            <a:r>
              <a:rPr lang="fr-FR" dirty="0"/>
              <a:t>Une copie du procès-verbal est adressée au service, à la victime ou à ses ayants droit et, dans les cas visés à l'article 2bis, à l'organisme assureur auquel la victime est affiliée ou auprès duquel elle est inscrite conformément à la législation sur l'assurance obligatoire contre la maladie et </a:t>
            </a:r>
            <a:r>
              <a:rPr lang="fr-FR" dirty="0" smtClean="0"/>
              <a:t>l'invalidité » </a:t>
            </a:r>
          </a:p>
          <a:p>
            <a:pPr lvl="1"/>
            <a:r>
              <a:rPr lang="fr-FR" dirty="0" smtClean="0"/>
              <a:t>article 20</a:t>
            </a:r>
            <a:r>
              <a:rPr lang="fr-FR" i="1" dirty="0" smtClean="0"/>
              <a:t>novies</a:t>
            </a:r>
            <a:r>
              <a:rPr lang="fr-FR" dirty="0" smtClean="0"/>
              <a:t> : « Si </a:t>
            </a:r>
            <a:r>
              <a:rPr lang="fr-FR" dirty="0"/>
              <a:t>le différend relatif à la reconnaissance de l'accident du travail subsiste entre l'autorité et les inspecteurs sociaux et les contrôleurs sociaux vises à l'article 20septies, ceux-ci lui communiquent, par lettre recommandée, leur avis motivé. Cet avis est déposé par l'autorité au greffe de la juridiction compétente lorsque celle-ci est saisie d'une contestation relative à la reconnaissance de l'accident du </a:t>
            </a:r>
            <a:r>
              <a:rPr lang="fr-FR" dirty="0" smtClean="0"/>
              <a:t>travail</a:t>
            </a:r>
            <a:r>
              <a:rPr lang="fr-FR" b="1" dirty="0" smtClean="0"/>
              <a:t> </a:t>
            </a:r>
            <a:r>
              <a:rPr lang="fr-FR" dirty="0" smtClean="0"/>
              <a:t>»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phase judiciaire : quelques précisions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Personne à mettre à la cause </a:t>
            </a:r>
            <a:r>
              <a:rPr lang="fr-FR" dirty="0" smtClean="0"/>
              <a:t>: employeur </a:t>
            </a:r>
            <a:r>
              <a:rPr lang="fr-FR" sz="2800" dirty="0" smtClean="0"/>
              <a:t>(= celui qui a engagé ou nommé)</a:t>
            </a:r>
            <a:r>
              <a:rPr lang="fr-FR" dirty="0" smtClean="0"/>
              <a:t> et non le réassureur </a:t>
            </a:r>
            <a:r>
              <a:rPr lang="fr-FR" sz="2800" dirty="0" smtClean="0"/>
              <a:t>(absence d’action directe)</a:t>
            </a:r>
            <a:r>
              <a:rPr lang="fr-FR" dirty="0" smtClean="0"/>
              <a:t> ou </a:t>
            </a:r>
            <a:r>
              <a:rPr lang="fr-FR" dirty="0" err="1" smtClean="0"/>
              <a:t>Medex</a:t>
            </a:r>
            <a:r>
              <a:rPr lang="fr-FR" dirty="0" smtClean="0"/>
              <a:t> </a:t>
            </a:r>
            <a:r>
              <a:rPr lang="fr-FR" sz="2800" dirty="0" smtClean="0"/>
              <a:t>(sauf si paiement des frais médicaux pris en charge, cf. A.R. 69)</a:t>
            </a:r>
            <a:endParaRPr lang="fr-FR" dirty="0" smtClean="0"/>
          </a:p>
          <a:p>
            <a:pPr lvl="1">
              <a:buNone/>
            </a:pPr>
            <a:r>
              <a:rPr lang="fr-FR" dirty="0" smtClean="0"/>
              <a:t>N.B. L’employeur n’est pas toujours le débiteur : </a:t>
            </a:r>
            <a:r>
              <a:rPr lang="fr-FR" dirty="0" err="1" smtClean="0"/>
              <a:t>voy</a:t>
            </a:r>
            <a:r>
              <a:rPr lang="fr-FR" dirty="0" smtClean="0"/>
              <a:t>. art. 16 loi 67 (pour administrations fédérales et fédérées, établissement d’enseignement, police fédérale = Service des Pensions du Secteur Public, doté d’une PJ autonome de celle de l’Etat, qui ne serait concerné que s’il y a un problème de paiement et  non de fixation des droits)</a:t>
            </a:r>
          </a:p>
          <a:p>
            <a:r>
              <a:rPr lang="fr-FR" b="1" dirty="0" smtClean="0">
                <a:solidFill>
                  <a:srgbClr val="00B050"/>
                </a:solidFill>
              </a:rPr>
              <a:t>Délai d’action en paiement = délai de prescription 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3 ans (art. 20, loi 67)</a:t>
            </a:r>
          </a:p>
          <a:p>
            <a:pPr lvl="1"/>
            <a:r>
              <a:rPr lang="fr-FR" dirty="0" smtClean="0"/>
              <a:t>Point départ : (loi) notification de l’acte administratif contesté → décision employeur mais (</a:t>
            </a:r>
            <a:r>
              <a:rPr lang="fr-FR" dirty="0" err="1" smtClean="0"/>
              <a:t>cass</a:t>
            </a:r>
            <a:r>
              <a:rPr lang="fr-FR" dirty="0" smtClean="0"/>
              <a:t>) peut être la décision de </a:t>
            </a:r>
            <a:r>
              <a:rPr lang="fr-FR" dirty="0" err="1" smtClean="0"/>
              <a:t>Medex</a:t>
            </a:r>
            <a:r>
              <a:rPr lang="fr-FR" dirty="0" smtClean="0"/>
              <a:t> (?!)</a:t>
            </a:r>
          </a:p>
          <a:p>
            <a:pPr lvl="1"/>
            <a:r>
              <a:rPr lang="fr-FR" dirty="0" smtClean="0"/>
              <a:t>Mention des voies de recours : imposée mais sans conséquence sur prescription </a:t>
            </a:r>
            <a:r>
              <a:rPr lang="fr-FR" sz="2600" dirty="0" smtClean="0"/>
              <a:t>(</a:t>
            </a:r>
            <a:r>
              <a:rPr lang="fr-FR" sz="2600" dirty="0" err="1" smtClean="0"/>
              <a:t>Cass</a:t>
            </a:r>
            <a:r>
              <a:rPr lang="fr-FR" sz="2600" dirty="0" smtClean="0"/>
              <a:t>., 10 mai 2010)</a:t>
            </a:r>
          </a:p>
          <a:p>
            <a:pPr lvl="1"/>
            <a:r>
              <a:rPr lang="fr-FR" dirty="0" smtClean="0"/>
              <a:t>Suspension/interruption : idem secteur privé (N.B. décision </a:t>
            </a:r>
            <a:r>
              <a:rPr lang="fr-FR" dirty="0" err="1" smtClean="0"/>
              <a:t>Medex</a:t>
            </a:r>
            <a:r>
              <a:rPr lang="fr-FR" dirty="0" smtClean="0"/>
              <a:t> ≠ reconnaissance)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15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Plan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Champ d’application personnel (vise à déterminer qui est concerné par la réglementation du secteur public)</a:t>
            </a:r>
          </a:p>
          <a:p>
            <a:r>
              <a:rPr lang="fr-FR" dirty="0" smtClean="0"/>
              <a:t>Examen de certaines spécificités propres au secteur public : thèmes relatifs</a:t>
            </a:r>
          </a:p>
          <a:p>
            <a:pPr lvl="1"/>
            <a:r>
              <a:rPr lang="fr-FR" dirty="0" smtClean="0"/>
              <a:t>aux notions (pour mémoire)</a:t>
            </a:r>
          </a:p>
          <a:p>
            <a:pPr lvl="1"/>
            <a:r>
              <a:rPr lang="fr-FR" dirty="0" smtClean="0"/>
              <a:t>à la procédure </a:t>
            </a:r>
            <a:r>
              <a:rPr lang="fr-FR" dirty="0" err="1" smtClean="0"/>
              <a:t>pré-contentieuse</a:t>
            </a:r>
            <a:r>
              <a:rPr lang="fr-FR" dirty="0" smtClean="0"/>
              <a:t> (totalement distincte)</a:t>
            </a:r>
          </a:p>
          <a:p>
            <a:pPr lvl="1"/>
            <a:r>
              <a:rPr lang="fr-FR" dirty="0"/>
              <a:t>à</a:t>
            </a:r>
            <a:r>
              <a:rPr lang="fr-FR" dirty="0" smtClean="0"/>
              <a:t> la réparation de l’accident non mortel (règles d’indemnisation)</a:t>
            </a:r>
          </a:p>
          <a:p>
            <a:pPr lvl="1"/>
            <a:r>
              <a:rPr lang="fr-FR" dirty="0" smtClean="0"/>
              <a:t>à la procédure judiciaire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fr-FR" sz="3600" b="1" u="sng" dirty="0" smtClean="0"/>
              <a:t>Secteur public ou secteur privé ?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Loi 10/04/1971 (privé) exclut les personnes auxquelles loi 3/07/1967 est applicable (art. 4) 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fr-FR" dirty="0" smtClean="0">
                <a:latin typeface="Calibri"/>
              </a:rPr>
              <a:t>→ priorité Loi 1967 mais </a:t>
            </a:r>
            <a:r>
              <a:rPr lang="fr-FR" i="1" dirty="0" smtClean="0">
                <a:latin typeface="Calibri"/>
              </a:rPr>
              <a:t>pour autant qu’elle ait été rendue applicable</a:t>
            </a:r>
            <a:endParaRPr lang="fr-FR" i="1" dirty="0" smtClean="0"/>
          </a:p>
          <a:p>
            <a:r>
              <a:rPr lang="fr-FR" dirty="0" smtClean="0"/>
              <a:t>Loi 3/07/1967 : art. 1</a:t>
            </a:r>
            <a:r>
              <a:rPr lang="fr-FR" baseline="30000" dirty="0" smtClean="0"/>
              <a:t>er</a:t>
            </a:r>
            <a:r>
              <a:rPr lang="fr-FR" dirty="0" smtClean="0"/>
              <a:t> énumère les travailleurs et employeurs visés  MAIS loi-cadre </a:t>
            </a:r>
          </a:p>
          <a:p>
            <a:pPr lvl="1">
              <a:buNone/>
            </a:pPr>
            <a:r>
              <a:rPr lang="fr-FR" dirty="0" smtClean="0">
                <a:latin typeface="Calibri"/>
              </a:rPr>
              <a:t>→ ne suffit pas en elle-même : AR d’exécution indispensable </a:t>
            </a:r>
          </a:p>
          <a:p>
            <a:pPr lvl="1">
              <a:buNone/>
            </a:pPr>
            <a:r>
              <a:rPr lang="fr-FR" dirty="0" smtClean="0">
                <a:latin typeface="Calibri"/>
              </a:rPr>
              <a:t>→ chercher si l’employeur de la victime (qui l’a engagée ou nommée) est visé par un AR + si le régime juridique (statut/CT) est visé </a:t>
            </a:r>
          </a:p>
          <a:p>
            <a:pPr lvl="1">
              <a:buNone/>
            </a:pPr>
            <a:r>
              <a:rPr lang="fr-FR" dirty="0" smtClean="0">
                <a:latin typeface="Calibri"/>
              </a:rPr>
              <a:t>A défaut : loi 10/04/1971 s’applique pour autant que la personne soit visée par son champ d’application (art. 1</a:t>
            </a:r>
            <a:r>
              <a:rPr lang="fr-FR" baseline="30000" dirty="0" smtClean="0">
                <a:latin typeface="Calibri"/>
              </a:rPr>
              <a:t>er</a:t>
            </a:r>
            <a:r>
              <a:rPr lang="fr-FR" dirty="0">
                <a:latin typeface="Calibri"/>
              </a:rPr>
              <a:t> </a:t>
            </a:r>
            <a:r>
              <a:rPr lang="fr-FR" dirty="0" smtClean="0">
                <a:latin typeface="Calibri"/>
              </a:rPr>
              <a:t>: essentiellement via assujettissement à la sécurité sociale des travailleurs salariés)</a:t>
            </a:r>
          </a:p>
          <a:p>
            <a:r>
              <a:rPr lang="fr-FR" dirty="0" smtClean="0"/>
              <a:t>Sauf régimes particuliers : SNCB (H.R. RAIL) pour les statutaires, militaires, Coopération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fr-FR" sz="3600" b="1" u="sng" dirty="0" smtClean="0"/>
              <a:t>Secteur public ou secteur privé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Principaux A.R. d’</a:t>
            </a:r>
            <a:r>
              <a:rPr lang="fr-FR" dirty="0"/>
              <a:t>e</a:t>
            </a:r>
            <a:r>
              <a:rPr lang="fr-FR" dirty="0" smtClean="0"/>
              <a:t>xécution Loi 3/07/1967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b="1" dirty="0" smtClean="0"/>
              <a:t>A.R. 24/01/1969 </a:t>
            </a:r>
            <a:r>
              <a:rPr lang="fr-FR" dirty="0" smtClean="0"/>
              <a:t>(autorités fédérales et fédérées)</a:t>
            </a:r>
          </a:p>
          <a:p>
            <a:pPr lvl="2">
              <a:buNone/>
            </a:pPr>
            <a:r>
              <a:rPr lang="fr-FR" dirty="0" smtClean="0"/>
              <a:t>! Personnel enseignement subventionné : exigences supplémentaires </a:t>
            </a:r>
          </a:p>
          <a:p>
            <a:pPr lvl="2"/>
            <a:r>
              <a:rPr lang="fr-FR" dirty="0" smtClean="0"/>
              <a:t>établissements subventionnés loi 29 mai 1959 (≠ écoles de musique subventionnées)</a:t>
            </a:r>
          </a:p>
          <a:p>
            <a:pPr lvl="2"/>
            <a:r>
              <a:rPr lang="fr-FR" dirty="0" smtClean="0"/>
              <a:t>bénéfice d’une subvention-traitement ou traitement à charge Communauté et pas de CT Loi 78 </a:t>
            </a:r>
          </a:p>
          <a:p>
            <a:pPr lvl="3">
              <a:buNone/>
            </a:pPr>
            <a:r>
              <a:rPr lang="fr-FR" dirty="0" smtClean="0">
                <a:latin typeface="Calibri"/>
              </a:rPr>
              <a:t>→ PTP exclu (loi 67 si enseignement officiel communal ou provincial / si libre : loi 71) </a:t>
            </a:r>
            <a:endParaRPr lang="fr-FR" dirty="0" smtClean="0"/>
          </a:p>
          <a:p>
            <a:pPr marL="971550" lvl="1" indent="-514350">
              <a:buFont typeface="+mj-lt"/>
              <a:buAutoNum type="arabicPeriod"/>
            </a:pPr>
            <a:r>
              <a:rPr lang="fr-FR" b="1" dirty="0" smtClean="0"/>
              <a:t>A.R. 12/06/1970 </a:t>
            </a:r>
            <a:r>
              <a:rPr lang="fr-FR" dirty="0" smtClean="0"/>
              <a:t>(OIP, PM de droit public, EPA)</a:t>
            </a:r>
          </a:p>
          <a:p>
            <a:pPr lvl="2">
              <a:buNone/>
            </a:pPr>
            <a:r>
              <a:rPr lang="fr-FR" dirty="0" smtClean="0"/>
              <a:t>! N’y figurent pas STIB et TEC !</a:t>
            </a:r>
          </a:p>
          <a:p>
            <a:pPr lvl="2">
              <a:buNone/>
            </a:pPr>
            <a:r>
              <a:rPr lang="fr-FR" dirty="0" smtClean="0"/>
              <a:t>N.B. sur le fond, large renvoi à A.R. 1969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b="1" dirty="0" smtClean="0"/>
              <a:t>A.R. 13/07/1970 </a:t>
            </a:r>
            <a:r>
              <a:rPr lang="fr-FR" dirty="0" smtClean="0"/>
              <a:t>(pouvoirs locaux)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fr-FR" b="1" dirty="0" smtClean="0"/>
              <a:t>A.R. 30/03/2001 </a:t>
            </a:r>
            <a:r>
              <a:rPr lang="fr-FR" b="1" dirty="0" err="1" smtClean="0"/>
              <a:t>PJPol</a:t>
            </a:r>
            <a:r>
              <a:rPr lang="fr-FR" dirty="0" smtClean="0"/>
              <a:t> (police)</a:t>
            </a:r>
          </a:p>
          <a:p>
            <a:r>
              <a:rPr lang="fr-FR" dirty="0" smtClean="0"/>
              <a:t>Cas particuliers : les assurances « comme » (assurance de droit commun assurant une couverture équivalente) : </a:t>
            </a:r>
          </a:p>
          <a:p>
            <a:pPr lvl="1"/>
            <a:r>
              <a:rPr lang="fr-FR" dirty="0" smtClean="0"/>
              <a:t>Qui ? </a:t>
            </a:r>
            <a:r>
              <a:rPr lang="fr-FR" dirty="0"/>
              <a:t>S</a:t>
            </a:r>
            <a:r>
              <a:rPr lang="fr-FR" dirty="0" smtClean="0"/>
              <a:t>tagiaires en formation professionnelle (contrat P.F.I.), A.L.E., pompiers volontaires (si non assujettis)</a:t>
            </a:r>
          </a:p>
          <a:p>
            <a:pPr lvl="1"/>
            <a:r>
              <a:rPr lang="fr-FR" dirty="0" smtClean="0"/>
              <a:t>Compétence TT ? OUI </a:t>
            </a:r>
            <a:r>
              <a:rPr lang="fr-FR" dirty="0" err="1" smtClean="0"/>
              <a:t>C.Const</a:t>
            </a:r>
            <a:r>
              <a:rPr lang="fr-FR" dirty="0" smtClean="0"/>
              <a:t>., 4/06/09 (94/2009) et 22/09/11 (144/2011) + </a:t>
            </a:r>
            <a:r>
              <a:rPr lang="fr-FR" dirty="0" err="1" smtClean="0"/>
              <a:t>Cass</a:t>
            </a:r>
            <a:r>
              <a:rPr lang="fr-FR" dirty="0" smtClean="0"/>
              <a:t>., 29/03/2010 (</a:t>
            </a:r>
            <a:r>
              <a:rPr lang="fr-FR" dirty="0" err="1" smtClean="0"/>
              <a:t>Juridat</a:t>
            </a:r>
            <a:r>
              <a:rPr lang="fr-FR" dirty="0" smtClean="0"/>
              <a:t>)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fr-FR" sz="3600" b="1" u="sng" dirty="0" smtClean="0"/>
              <a:t>Notions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AT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smtClean="0"/>
              <a:t>: Parallélisme privé/public mais </a:t>
            </a:r>
          </a:p>
          <a:p>
            <a:pPr lvl="1"/>
            <a:r>
              <a:rPr lang="fr-FR" dirty="0" smtClean="0"/>
              <a:t>présomptions relatives à l’exercice des fonctions (preuve de la survenance pendant le cours de l’exécution des fonctions à charge de la victime) différentes</a:t>
            </a:r>
          </a:p>
          <a:p>
            <a:pPr lvl="2"/>
            <a:r>
              <a:rPr lang="fr-FR" dirty="0" smtClean="0"/>
              <a:t>Public : circonstances dans lesquelles la victime est présumée se trouver dans l’exercice de ses fonctions (art. 2, al. 5 : mission à l’étranger, activité de délégué, formation professionnelle, formation syndicale, épreuve sélection)</a:t>
            </a:r>
          </a:p>
          <a:p>
            <a:pPr lvl="2"/>
            <a:r>
              <a:rPr lang="fr-FR" dirty="0" smtClean="0"/>
              <a:t>Privé : télétravail (art. 7, al. 3) </a:t>
            </a:r>
          </a:p>
          <a:p>
            <a:pPr lvl="1"/>
            <a:r>
              <a:rPr lang="fr-FR" dirty="0" smtClean="0"/>
              <a:t>Pas de présomption « par le fait » liée au terrorisme (cf. art. 7, al. 2 loi 10/04/1971)</a:t>
            </a:r>
          </a:p>
          <a:p>
            <a:r>
              <a:rPr lang="fr-FR" b="1" dirty="0" smtClean="0">
                <a:solidFill>
                  <a:srgbClr val="00B050"/>
                </a:solidFill>
              </a:rPr>
              <a:t>ACT</a:t>
            </a:r>
            <a:r>
              <a:rPr lang="fr-FR" dirty="0" smtClean="0"/>
              <a:t> : parallélisme complet </a:t>
            </a:r>
            <a:r>
              <a:rPr lang="fr-FR" sz="3100" dirty="0" smtClean="0"/>
              <a:t>(art. 2, al. 3, 1° renvoi à art. 8 loi 1971)</a:t>
            </a:r>
          </a:p>
          <a:p>
            <a:r>
              <a:rPr lang="fr-FR" b="1" dirty="0" smtClean="0">
                <a:solidFill>
                  <a:srgbClr val="00B050"/>
                </a:solidFill>
              </a:rPr>
              <a:t>Accident causé par un tiers du fait du contrat</a:t>
            </a:r>
            <a:r>
              <a:rPr lang="fr-FR" dirty="0" smtClean="0"/>
              <a:t> : parallélisme complet </a:t>
            </a:r>
            <a:r>
              <a:rPr lang="fr-FR" sz="3100" dirty="0" smtClean="0"/>
              <a:t>(art. 2, al. 3, 3° loi 67 et art. 7, al. 2 Loi 71, inséré par loi 21/12/2013)</a:t>
            </a:r>
            <a:r>
              <a:rPr lang="fr-FR" dirty="0" smtClean="0"/>
              <a:t>  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fr-FR" sz="3600" b="1" u="sng" dirty="0" smtClean="0"/>
              <a:t>Procédure administrative (</a:t>
            </a:r>
            <a:r>
              <a:rPr lang="fr-FR" sz="3600" b="1" u="sng" dirty="0" err="1" smtClean="0"/>
              <a:t>pré-contentieuse</a:t>
            </a:r>
            <a:r>
              <a:rPr lang="fr-FR" sz="3600" b="1" u="sng" dirty="0" smtClean="0"/>
              <a:t>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Différences substantielles et rien dans la loi cadre (</a:t>
            </a:r>
            <a:r>
              <a:rPr lang="fr-FR" dirty="0" smtClean="0">
                <a:latin typeface="Calibri"/>
              </a:rPr>
              <a:t>→ la procédure est fixée par l’A.R. applicable)</a:t>
            </a:r>
          </a:p>
          <a:p>
            <a:r>
              <a:rPr lang="fr-FR" dirty="0" smtClean="0">
                <a:latin typeface="Calibri"/>
              </a:rPr>
              <a:t>Schéma de la procédure (présentation)</a:t>
            </a:r>
          </a:p>
          <a:p>
            <a:pPr lvl="1"/>
            <a:r>
              <a:rPr lang="fr-FR" dirty="0" smtClean="0">
                <a:latin typeface="Calibri"/>
              </a:rPr>
              <a:t>Déclaration de l’accident à l’autorité</a:t>
            </a:r>
          </a:p>
          <a:p>
            <a:pPr lvl="1"/>
            <a:r>
              <a:rPr lang="fr-FR" dirty="0" smtClean="0">
                <a:latin typeface="Calibri"/>
              </a:rPr>
              <a:t>Décision de reconnaissance/refus</a:t>
            </a:r>
          </a:p>
          <a:p>
            <a:pPr lvl="1"/>
            <a:r>
              <a:rPr lang="fr-FR" dirty="0" smtClean="0">
                <a:latin typeface="Calibri"/>
              </a:rPr>
              <a:t>Convocation par service médical (</a:t>
            </a:r>
            <a:r>
              <a:rPr lang="fr-FR" dirty="0" err="1" smtClean="0">
                <a:latin typeface="Calibri"/>
              </a:rPr>
              <a:t>Medex</a:t>
            </a:r>
            <a:r>
              <a:rPr lang="fr-FR" dirty="0" smtClean="0">
                <a:latin typeface="Calibri"/>
              </a:rPr>
              <a:t>) en vue de fixer la réparation (sauf GSS simplifiée)</a:t>
            </a:r>
          </a:p>
          <a:p>
            <a:pPr lvl="1"/>
            <a:r>
              <a:rPr lang="fr-FR" dirty="0" smtClean="0">
                <a:latin typeface="Calibri"/>
              </a:rPr>
              <a:t>Après réception décision </a:t>
            </a:r>
            <a:r>
              <a:rPr lang="fr-FR" dirty="0" err="1" smtClean="0">
                <a:latin typeface="Calibri"/>
              </a:rPr>
              <a:t>Medex</a:t>
            </a:r>
            <a:r>
              <a:rPr lang="fr-FR" dirty="0" smtClean="0">
                <a:latin typeface="Calibri"/>
              </a:rPr>
              <a:t>, l’employeur adresse une proposition (sauf </a:t>
            </a:r>
            <a:r>
              <a:rPr lang="fr-FR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) à la victime. Soit elle signe (= accord de même valeur qu’entérinement F.A.T.), soit action en justice </a:t>
            </a:r>
          </a:p>
          <a:p>
            <a:pPr lvl="1"/>
            <a:r>
              <a:rPr lang="fr-FR" dirty="0" smtClean="0">
                <a:latin typeface="Calibri"/>
              </a:rPr>
              <a:t>Une fois qu’il y a décision définitive, paiement des rentes</a:t>
            </a:r>
          </a:p>
          <a:p>
            <a:pPr lvl="1"/>
            <a:endParaRPr lang="fr-FR" dirty="0" smtClean="0">
              <a:latin typeface="Calibri"/>
            </a:endParaRP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fr-FR" sz="3200" b="1" dirty="0"/>
              <a:t>Schéma de la procédure </a:t>
            </a:r>
            <a:r>
              <a:rPr lang="fr-FR" sz="3200" b="1" dirty="0" smtClean="0"/>
              <a:t>administrative (détails</a:t>
            </a:r>
            <a:r>
              <a:rPr lang="fr-FR" sz="3200" b="1" dirty="0"/>
              <a:t>)</a:t>
            </a:r>
            <a:r>
              <a:rPr lang="fr-FR" sz="3600" b="1" u="sng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alibri"/>
              </a:rPr>
              <a:t>Déclaration de l’accident</a:t>
            </a:r>
            <a:r>
              <a:rPr lang="fr-FR" dirty="0" smtClean="0">
                <a:latin typeface="Calibri"/>
              </a:rPr>
              <a:t> par la victime, ses ayants-droits, le supérieur hiérarchique ou toutes personnes intéressées </a:t>
            </a:r>
          </a:p>
          <a:p>
            <a:pPr lvl="1"/>
            <a:r>
              <a:rPr lang="fr-FR" dirty="0" smtClean="0">
                <a:latin typeface="Calibri"/>
              </a:rPr>
              <a:t>« dans les plus brefs délais » (pas de sanction)</a:t>
            </a:r>
          </a:p>
          <a:p>
            <a:pPr lvl="1"/>
            <a:r>
              <a:rPr lang="fr-FR" dirty="0" smtClean="0">
                <a:latin typeface="Calibri"/>
              </a:rPr>
              <a:t>Au service désigné par l’autorité</a:t>
            </a:r>
          </a:p>
          <a:p>
            <a:pPr lvl="1"/>
            <a:r>
              <a:rPr lang="fr-FR" dirty="0" smtClean="0">
                <a:latin typeface="Calibri"/>
              </a:rPr>
              <a:t>Selon le modèle fixé </a:t>
            </a:r>
            <a:r>
              <a:rPr lang="fr-FR" sz="2600" dirty="0" smtClean="0">
                <a:latin typeface="Calibri"/>
              </a:rPr>
              <a:t>(cf. A.M. 7/02/1969 pour A.R. 69, annexe à A.R. 13/07/1970 et A.R. 28/12/2001 pour </a:t>
            </a:r>
            <a:r>
              <a:rPr lang="fr-FR" sz="2600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)</a:t>
            </a:r>
          </a:p>
          <a:p>
            <a:pPr lvl="1"/>
            <a:r>
              <a:rPr lang="fr-FR" dirty="0" smtClean="0">
                <a:latin typeface="Calibri"/>
              </a:rPr>
              <a:t>En joignant le certificat médical type </a:t>
            </a:r>
            <a:r>
              <a:rPr lang="fr-FR" sz="2600" dirty="0" smtClean="0">
                <a:latin typeface="Calibri"/>
              </a:rPr>
              <a:t>(modèle, cf. réf. précitées)</a:t>
            </a:r>
            <a:r>
              <a:rPr lang="fr-FR" dirty="0" smtClean="0">
                <a:latin typeface="Calibri"/>
              </a:rPr>
              <a:t>, si I.T.T. de plus d’un jour pour AT A.R. 69 et 70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Calibri"/>
              </a:rPr>
              <a:t>Décision de reconnaissance ou refus</a:t>
            </a:r>
            <a:r>
              <a:rPr lang="fr-FR" dirty="0" smtClean="0">
                <a:latin typeface="Calibri"/>
              </a:rPr>
              <a:t> (qualification des faits) : sauf </a:t>
            </a:r>
            <a:r>
              <a:rPr lang="fr-FR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, les textes sont muets sur cette étape </a:t>
            </a:r>
          </a:p>
          <a:p>
            <a:pPr lvl="1"/>
            <a:r>
              <a:rPr lang="fr-FR" dirty="0" smtClean="0">
                <a:latin typeface="Calibri"/>
              </a:rPr>
              <a:t>Qui ? autorité administrative (et non « réassureur ») mais quid intervention </a:t>
            </a:r>
            <a:r>
              <a:rPr lang="fr-FR" dirty="0" err="1" smtClean="0">
                <a:latin typeface="Calibri"/>
              </a:rPr>
              <a:t>Medex</a:t>
            </a:r>
            <a:r>
              <a:rPr lang="fr-FR" dirty="0" smtClean="0">
                <a:latin typeface="Calibri"/>
              </a:rPr>
              <a:t> (service médical) ?</a:t>
            </a:r>
          </a:p>
          <a:p>
            <a:pPr lvl="2"/>
            <a:r>
              <a:rPr lang="fr-FR" dirty="0" smtClean="0">
                <a:latin typeface="Calibri"/>
              </a:rPr>
              <a:t>Déclaration AT est envoyée à </a:t>
            </a:r>
            <a:r>
              <a:rPr lang="fr-FR" dirty="0" err="1" smtClean="0">
                <a:latin typeface="Calibri"/>
              </a:rPr>
              <a:t>Medex</a:t>
            </a:r>
            <a:r>
              <a:rPr lang="fr-FR" dirty="0" smtClean="0">
                <a:latin typeface="Calibri"/>
              </a:rPr>
              <a:t> (</a:t>
            </a:r>
            <a:r>
              <a:rPr lang="fr-FR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 après décision / via </a:t>
            </a:r>
            <a:r>
              <a:rPr lang="fr-FR" dirty="0" err="1" smtClean="0">
                <a:latin typeface="Calibri"/>
              </a:rPr>
              <a:t>Publiato</a:t>
            </a:r>
            <a:r>
              <a:rPr lang="fr-FR" dirty="0" smtClean="0">
                <a:latin typeface="Calibri"/>
              </a:rPr>
              <a:t>)</a:t>
            </a:r>
          </a:p>
          <a:p>
            <a:pPr lvl="2"/>
            <a:r>
              <a:rPr lang="fr-FR" dirty="0" err="1" smtClean="0">
                <a:latin typeface="Calibri"/>
              </a:rPr>
              <a:t>Medex</a:t>
            </a:r>
            <a:r>
              <a:rPr lang="fr-FR" dirty="0" smtClean="0">
                <a:latin typeface="Calibri"/>
              </a:rPr>
              <a:t> a une mission sur lésion et LC (cf. art. 8 AR 69 et 70, suite modification A.R. 8 mai 2014 et X.III.10 </a:t>
            </a:r>
            <a:r>
              <a:rPr lang="fr-FR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) </a:t>
            </a:r>
          </a:p>
          <a:p>
            <a:pPr lvl="2"/>
            <a:r>
              <a:rPr lang="fr-FR" dirty="0" smtClean="0">
                <a:latin typeface="Calibri"/>
              </a:rPr>
              <a:t>N.B. décision reconnaissance = acte recognitif (rétractable)</a:t>
            </a:r>
          </a:p>
          <a:p>
            <a:pPr lvl="1"/>
            <a:r>
              <a:rPr lang="fr-FR" dirty="0" smtClean="0">
                <a:latin typeface="Calibri"/>
              </a:rPr>
              <a:t>Quand ? Pas de délai, sauf </a:t>
            </a:r>
            <a:r>
              <a:rPr lang="fr-FR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 (30 jours) mais </a:t>
            </a:r>
            <a:r>
              <a:rPr lang="fr-FR" dirty="0" err="1" smtClean="0">
                <a:latin typeface="Calibri"/>
              </a:rPr>
              <a:t>Publiato</a:t>
            </a:r>
            <a:r>
              <a:rPr lang="fr-FR" dirty="0" smtClean="0">
                <a:latin typeface="Calibri"/>
              </a:rPr>
              <a:t> (30 jours) et art. 2</a:t>
            </a:r>
            <a:r>
              <a:rPr lang="fr-FR" i="1" dirty="0" smtClean="0">
                <a:latin typeface="Calibri"/>
              </a:rPr>
              <a:t>bis</a:t>
            </a:r>
            <a:r>
              <a:rPr lang="fr-FR" dirty="0" smtClean="0">
                <a:latin typeface="Calibri"/>
              </a:rPr>
              <a:t> Loi 67 (information mutuelle : 30 jours) 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Schéma de la procédure </a:t>
            </a:r>
            <a:r>
              <a:rPr lang="fr-FR" sz="3200" b="1" dirty="0" smtClean="0"/>
              <a:t>administrative (détails</a:t>
            </a:r>
            <a:r>
              <a:rPr lang="fr-FR" sz="3200" b="1" dirty="0"/>
              <a:t>)</a:t>
            </a:r>
            <a:r>
              <a:rPr lang="fr-FR" sz="3600" b="1" u="sng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alibri"/>
              </a:rPr>
              <a:t>Examen </a:t>
            </a:r>
            <a:r>
              <a:rPr lang="fr-FR" b="1" dirty="0" err="1" smtClean="0">
                <a:solidFill>
                  <a:srgbClr val="00B050"/>
                </a:solidFill>
                <a:latin typeface="Calibri"/>
              </a:rPr>
              <a:t>Medex</a:t>
            </a:r>
            <a:r>
              <a:rPr lang="fr-FR" b="1" dirty="0" smtClean="0">
                <a:solidFill>
                  <a:srgbClr val="00B050"/>
                </a:solidFill>
                <a:latin typeface="Calibri"/>
              </a:rPr>
              <a:t> en vue de fixer la réparation</a:t>
            </a:r>
            <a:r>
              <a:rPr lang="fr-FR" dirty="0" smtClean="0">
                <a:solidFill>
                  <a:srgbClr val="00B050"/>
                </a:solidFill>
                <a:latin typeface="Calibri"/>
              </a:rPr>
              <a:t> </a:t>
            </a:r>
          </a:p>
          <a:p>
            <a:pPr lvl="1"/>
            <a:r>
              <a:rPr lang="fr-FR" dirty="0" smtClean="0">
                <a:latin typeface="Calibri"/>
              </a:rPr>
              <a:t>Exception : I.T.T. &lt; 30 jours </a:t>
            </a:r>
          </a:p>
          <a:p>
            <a:pPr lvl="2"/>
            <a:r>
              <a:rPr lang="fr-FR" dirty="0" smtClean="0">
                <a:latin typeface="Calibri"/>
              </a:rPr>
              <a:t>A.R. 69 et 70 (nouvelle procédure art. 9, modifié par A.R. 8/05/2014) : pas d’examen si remise CGSS rédigée par médecin de la victime (et pas d’examen si inertie) (suite au CGSS, notification par autorité de la DGSS)</a:t>
            </a:r>
          </a:p>
          <a:p>
            <a:pPr lvl="2"/>
            <a:r>
              <a:rPr lang="fr-FR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  (art. X.III.12) : pas d’examen si victime signe le CGSS (+ procédure pour l’inciter à)</a:t>
            </a:r>
          </a:p>
          <a:p>
            <a:pPr lvl="1"/>
            <a:r>
              <a:rPr lang="fr-FR" dirty="0" smtClean="0">
                <a:latin typeface="Calibri"/>
              </a:rPr>
              <a:t>Dans les autres cas (</a:t>
            </a:r>
            <a:r>
              <a:rPr lang="fr-FR" dirty="0" err="1" smtClean="0">
                <a:latin typeface="Calibri"/>
              </a:rPr>
              <a:t>tjs</a:t>
            </a:r>
            <a:r>
              <a:rPr lang="fr-FR" dirty="0" smtClean="0">
                <a:latin typeface="Calibri"/>
              </a:rPr>
              <a:t> si I.T.T. ≥ à 30j) : examen afin de déterminer </a:t>
            </a:r>
          </a:p>
          <a:p>
            <a:pPr lvl="2"/>
            <a:r>
              <a:rPr lang="fr-FR" dirty="0" smtClean="0">
                <a:latin typeface="Calibri"/>
              </a:rPr>
              <a:t>Consolidation et I.P. (sur la base des lésions reconnues en LC)</a:t>
            </a:r>
          </a:p>
          <a:p>
            <a:pPr lvl="2"/>
            <a:r>
              <a:rPr lang="fr-FR" b="1" dirty="0" smtClean="0">
                <a:latin typeface="Calibri"/>
              </a:rPr>
              <a:t>I.T.T.</a:t>
            </a:r>
            <a:r>
              <a:rPr lang="fr-FR" dirty="0" smtClean="0">
                <a:latin typeface="Calibri"/>
              </a:rPr>
              <a:t>  </a:t>
            </a:r>
            <a:r>
              <a:rPr lang="fr-FR" dirty="0" err="1" smtClean="0">
                <a:latin typeface="Calibri"/>
              </a:rPr>
              <a:t>Modif</a:t>
            </a:r>
            <a:r>
              <a:rPr lang="fr-FR" dirty="0" smtClean="0">
                <a:latin typeface="Calibri"/>
              </a:rPr>
              <a:t> A.R. 69/70 : </a:t>
            </a:r>
            <a:r>
              <a:rPr lang="fr-FR" dirty="0" err="1" smtClean="0">
                <a:latin typeface="Calibri"/>
              </a:rPr>
              <a:t>Medex</a:t>
            </a:r>
            <a:r>
              <a:rPr lang="fr-FR" dirty="0" smtClean="0">
                <a:latin typeface="Calibri"/>
              </a:rPr>
              <a:t> est compétent pour statuer sur imputabilité à l’AT des absences pour incapacité </a:t>
            </a:r>
            <a:r>
              <a:rPr lang="fr-FR" i="1" dirty="0" smtClean="0">
                <a:latin typeface="Calibri"/>
              </a:rPr>
              <a:t>reconnues</a:t>
            </a:r>
            <a:r>
              <a:rPr lang="fr-FR" dirty="0" smtClean="0">
                <a:latin typeface="Calibri"/>
              </a:rPr>
              <a:t> </a:t>
            </a:r>
          </a:p>
          <a:p>
            <a:pPr lvl="3"/>
            <a:r>
              <a:rPr lang="fr-FR" dirty="0"/>
              <a:t>pouvoirs locaux : </a:t>
            </a:r>
            <a:r>
              <a:rPr lang="fr-FR" dirty="0" smtClean="0"/>
              <a:t>CM doivent </a:t>
            </a:r>
            <a:r>
              <a:rPr lang="fr-FR" dirty="0"/>
              <a:t>désormais </a:t>
            </a:r>
            <a:r>
              <a:rPr lang="fr-FR" dirty="0" smtClean="0"/>
              <a:t>être envoyés </a:t>
            </a:r>
            <a:r>
              <a:rPr lang="fr-FR" dirty="0"/>
              <a:t>à </a:t>
            </a:r>
            <a:r>
              <a:rPr lang="fr-FR" dirty="0" err="1" smtClean="0"/>
              <a:t>Medex</a:t>
            </a:r>
            <a:r>
              <a:rPr lang="fr-FR" dirty="0" smtClean="0"/>
              <a:t> (cf. ses instructions) </a:t>
            </a:r>
            <a:r>
              <a:rPr lang="fr-FR" dirty="0" smtClean="0">
                <a:latin typeface="Calibri"/>
              </a:rPr>
              <a:t>→ plus de rôle pour le réassureur (?)</a:t>
            </a:r>
          </a:p>
          <a:p>
            <a:pPr lvl="3"/>
            <a:r>
              <a:rPr lang="fr-FR" dirty="0" smtClean="0">
                <a:latin typeface="Calibri"/>
              </a:rPr>
              <a:t>Quand cette décision intervient-elle ? En pratique, lors décision IP (en général, ce qui est postérieur à la consolidation est refusé  </a:t>
            </a:r>
            <a:r>
              <a:rPr lang="fr-FR" dirty="0"/>
              <a:t>→ </a:t>
            </a:r>
            <a:r>
              <a:rPr lang="fr-FR" dirty="0" smtClean="0"/>
              <a:t> indu possible si conso ne correspond pas à la date de l’examen ! N.B. palliatif = art. 20</a:t>
            </a:r>
            <a:r>
              <a:rPr lang="fr-FR" i="1" dirty="0" smtClean="0"/>
              <a:t>quater</a:t>
            </a:r>
            <a:r>
              <a:rPr lang="fr-FR" dirty="0" smtClean="0"/>
              <a:t> Loi 67) – mais en principe, déclaration </a:t>
            </a:r>
            <a:r>
              <a:rPr lang="fr-FR" dirty="0" err="1" smtClean="0"/>
              <a:t>Publiato</a:t>
            </a:r>
            <a:r>
              <a:rPr lang="fr-FR" dirty="0" smtClean="0"/>
              <a:t> par </a:t>
            </a:r>
            <a:r>
              <a:rPr lang="fr-FR" dirty="0" err="1" smtClean="0"/>
              <a:t>Medex</a:t>
            </a:r>
            <a:r>
              <a:rPr lang="fr-FR" dirty="0" smtClean="0"/>
              <a:t> (où décision sur ITT doit figurer)</a:t>
            </a:r>
            <a:endParaRPr lang="fr-FR" dirty="0" smtClean="0">
              <a:latin typeface="Calibri"/>
            </a:endParaRPr>
          </a:p>
          <a:p>
            <a:pPr lvl="3">
              <a:buNone/>
            </a:pPr>
            <a:endParaRPr lang="fr-FR" dirty="0">
              <a:latin typeface="Calibri"/>
            </a:endParaRPr>
          </a:p>
          <a:p>
            <a:pPr lvl="3">
              <a:buNone/>
            </a:pPr>
            <a:endParaRPr lang="fr-FR" dirty="0" smtClean="0">
              <a:latin typeface="Calibri"/>
            </a:endParaRPr>
          </a:p>
          <a:p>
            <a:pPr lvl="2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Schéma de la procédure </a:t>
            </a:r>
            <a:r>
              <a:rPr lang="fr-FR" sz="3200" b="1" dirty="0" smtClean="0"/>
              <a:t>administrative (détails</a:t>
            </a:r>
            <a:r>
              <a:rPr lang="fr-FR" sz="3200" b="1" dirty="0"/>
              <a:t>)</a:t>
            </a:r>
            <a:r>
              <a:rPr lang="fr-FR" sz="3600" b="1" u="sng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  <a:latin typeface="Calibri"/>
              </a:rPr>
              <a:t>Examen par </a:t>
            </a:r>
            <a:r>
              <a:rPr lang="fr-FR" b="1" dirty="0" err="1" smtClean="0">
                <a:solidFill>
                  <a:srgbClr val="00B050"/>
                </a:solidFill>
                <a:latin typeface="Calibri"/>
              </a:rPr>
              <a:t>Medex</a:t>
            </a:r>
            <a:r>
              <a:rPr lang="fr-FR" b="1" dirty="0" smtClean="0">
                <a:solidFill>
                  <a:srgbClr val="00B050"/>
                </a:solidFill>
                <a:latin typeface="Calibri"/>
              </a:rPr>
              <a:t> (suite)</a:t>
            </a:r>
            <a:r>
              <a:rPr lang="fr-FR" dirty="0" smtClean="0">
                <a:solidFill>
                  <a:srgbClr val="00B050"/>
                </a:solidFill>
                <a:latin typeface="Calibri"/>
              </a:rPr>
              <a:t> </a:t>
            </a:r>
          </a:p>
          <a:p>
            <a:pPr lvl="1"/>
            <a:r>
              <a:rPr lang="fr-FR" dirty="0" smtClean="0">
                <a:latin typeface="Calibri"/>
              </a:rPr>
              <a:t>Conséquence non présentation examen (sans motif valable et après mise en demeure) ? Art. 8bis AR 69, 8 AR 70 : notification par autorité d’une DGSS - Art. </a:t>
            </a:r>
            <a:r>
              <a:rPr lang="fr-FR" dirty="0"/>
              <a:t>X.III.13 </a:t>
            </a:r>
            <a:r>
              <a:rPr lang="fr-FR" dirty="0" err="1" smtClean="0"/>
              <a:t>PJPol</a:t>
            </a:r>
            <a:r>
              <a:rPr lang="fr-FR" dirty="0" smtClean="0"/>
              <a:t> : victime est « déchue de ses droits » (selon le règlement, cela implique le retrait de la décision de reconnaissance de l’AT !)</a:t>
            </a:r>
            <a:endParaRPr lang="fr-FR" dirty="0" smtClean="0">
              <a:latin typeface="Calibri"/>
            </a:endParaRPr>
          </a:p>
          <a:p>
            <a:pPr lvl="1"/>
            <a:r>
              <a:rPr lang="fr-FR" dirty="0" smtClean="0">
                <a:latin typeface="Calibri"/>
              </a:rPr>
              <a:t>Appel médico-administratif : existe mais est dépourvu de base légale hors AR </a:t>
            </a:r>
            <a:r>
              <a:rPr lang="fr-FR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 (concrètement, la décision n’est envoyée à l’employeur qu’une fois appel mené à terme ou délai de 30 j échu)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Calibri"/>
              </a:rPr>
              <a:t>Décision de l’autorité sur la réparation</a:t>
            </a:r>
            <a:r>
              <a:rPr lang="fr-FR" dirty="0" smtClean="0">
                <a:latin typeface="Calibri"/>
              </a:rPr>
              <a:t> :</a:t>
            </a:r>
          </a:p>
          <a:p>
            <a:pPr lvl="1"/>
            <a:r>
              <a:rPr lang="fr-FR" dirty="0" smtClean="0">
                <a:latin typeface="Calibri"/>
              </a:rPr>
              <a:t>Si DGSS : notification par LR à la victime</a:t>
            </a:r>
          </a:p>
          <a:p>
            <a:pPr lvl="1"/>
            <a:r>
              <a:rPr lang="fr-FR" dirty="0" smtClean="0">
                <a:latin typeface="Calibri"/>
              </a:rPr>
              <a:t>Si I.P. :  selon les textes légaux</a:t>
            </a:r>
          </a:p>
          <a:p>
            <a:pPr lvl="2"/>
            <a:r>
              <a:rPr lang="fr-FR" dirty="0" smtClean="0">
                <a:latin typeface="Calibri"/>
              </a:rPr>
              <a:t>A.R. 69 (art. 9): autorité vérifie conditions d’octroi et propose le paiement de la rente (avec indication RB et calcul de la rente)</a:t>
            </a:r>
          </a:p>
          <a:p>
            <a:pPr lvl="2"/>
            <a:r>
              <a:rPr lang="fr-FR" dirty="0" smtClean="0">
                <a:latin typeface="Calibri"/>
              </a:rPr>
              <a:t>A.R. 70 (art. 9) : idem mais autorité peut augmenter I.P. </a:t>
            </a:r>
          </a:p>
          <a:p>
            <a:pPr lvl="2"/>
            <a:r>
              <a:rPr lang="fr-FR" dirty="0" err="1" smtClean="0">
                <a:latin typeface="Calibri"/>
              </a:rPr>
              <a:t>PJPol</a:t>
            </a:r>
            <a:r>
              <a:rPr lang="fr-FR" dirty="0" smtClean="0">
                <a:latin typeface="Calibri"/>
              </a:rPr>
              <a:t> (art. X.III.18) : autorité vérifie conditions d’octroi et soumet à autorité paiement de la rente </a:t>
            </a:r>
            <a:r>
              <a:rPr lang="fr-FR" dirty="0" smtClean="0"/>
              <a:t>(</a:t>
            </a:r>
            <a:r>
              <a:rPr lang="fr-FR" dirty="0"/>
              <a:t>avec indication RB et calcul de la rente</a:t>
            </a:r>
            <a:r>
              <a:rPr lang="fr-FR" dirty="0" smtClean="0"/>
              <a:t>)</a:t>
            </a:r>
            <a:endParaRPr lang="fr-FR" dirty="0" smtClean="0">
              <a:latin typeface="Calibri"/>
            </a:endParaRPr>
          </a:p>
          <a:p>
            <a:pPr lvl="1"/>
            <a:endParaRPr lang="fr-FR" dirty="0" smtClean="0">
              <a:latin typeface="Calibri"/>
            </a:endParaRPr>
          </a:p>
          <a:p>
            <a:pPr lvl="3">
              <a:buNone/>
            </a:pPr>
            <a:endParaRPr lang="fr-FR" dirty="0">
              <a:latin typeface="Calibri"/>
            </a:endParaRPr>
          </a:p>
          <a:p>
            <a:pPr lvl="3">
              <a:buNone/>
            </a:pPr>
            <a:endParaRPr lang="fr-FR" dirty="0" smtClean="0">
              <a:latin typeface="Calibri"/>
            </a:endParaRPr>
          </a:p>
          <a:p>
            <a:pPr lvl="2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09/10/2015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asbl Terra Laboris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41E1-99CE-4B2C-916B-7D3C15B78507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1944</Words>
  <Application>Microsoft Office PowerPoint</Application>
  <PresentationFormat>Affichage à l'écran (4:3)</PresentationFormat>
  <Paragraphs>192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Arial</vt:lpstr>
      <vt:lpstr>Calibri</vt:lpstr>
      <vt:lpstr>Thème Office</vt:lpstr>
      <vt:lpstr>Accidents du travail dans le secteur public </vt:lpstr>
      <vt:lpstr>Plan</vt:lpstr>
      <vt:lpstr>Secteur public ou secteur privé ?</vt:lpstr>
      <vt:lpstr>Secteur public ou secteur privé ?</vt:lpstr>
      <vt:lpstr>Notions </vt:lpstr>
      <vt:lpstr>Procédure administrative (pré-contentieuse) </vt:lpstr>
      <vt:lpstr>Schéma de la procédure administrative (détails) </vt:lpstr>
      <vt:lpstr>Schéma de la procédure administrative (détails) </vt:lpstr>
      <vt:lpstr>Schéma de la procédure administrative (détails) </vt:lpstr>
      <vt:lpstr>Schéma de la procédure administrative (détails) </vt:lpstr>
      <vt:lpstr>La réparation (non mortel)</vt:lpstr>
      <vt:lpstr>La réparation</vt:lpstr>
      <vt:lpstr>La réparation</vt:lpstr>
      <vt:lpstr>Rôle (utile) du F.A.T.</vt:lpstr>
      <vt:lpstr>La phase judiciaire : quelques précisions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Accidents du travail dans le secteur public</dc:title>
  <dc:creator>SAMSUNG</dc:creator>
  <cp:lastModifiedBy>thetis</cp:lastModifiedBy>
  <cp:revision>35</cp:revision>
  <cp:lastPrinted>2015-10-08T15:48:03Z</cp:lastPrinted>
  <dcterms:created xsi:type="dcterms:W3CDTF">2015-10-03T13:35:59Z</dcterms:created>
  <dcterms:modified xsi:type="dcterms:W3CDTF">2015-11-13T16:10:28Z</dcterms:modified>
</cp:coreProperties>
</file>